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6" r:id="rId1"/>
  </p:sldMasterIdLst>
  <p:notesMasterIdLst>
    <p:notesMasterId r:id="rId13"/>
  </p:notesMasterIdLst>
  <p:handoutMasterIdLst>
    <p:handoutMasterId r:id="rId14"/>
  </p:handoutMasterIdLst>
  <p:sldIdLst>
    <p:sldId id="317" r:id="rId2"/>
    <p:sldId id="261" r:id="rId3"/>
    <p:sldId id="286" r:id="rId4"/>
    <p:sldId id="288" r:id="rId5"/>
    <p:sldId id="316" r:id="rId6"/>
    <p:sldId id="293" r:id="rId7"/>
    <p:sldId id="296" r:id="rId8"/>
    <p:sldId id="299" r:id="rId9"/>
    <p:sldId id="306" r:id="rId10"/>
    <p:sldId id="318" r:id="rId11"/>
    <p:sldId id="266" r:id="rId12"/>
  </p:sldIdLst>
  <p:sldSz cx="9144000" cy="6858000" type="screen4x3"/>
  <p:notesSz cx="7010400" cy="9296400"/>
  <p:defaultTextStyle>
    <a:defPPr>
      <a:defRPr lang="en-US"/>
    </a:defPPr>
    <a:lvl1pPr algn="l" rtl="0" eaLnBrk="0" fontAlgn="base" hangingPunct="0">
      <a:spcBef>
        <a:spcPct val="50000"/>
      </a:spcBef>
      <a:spcAft>
        <a:spcPct val="0"/>
      </a:spcAft>
      <a:defRPr sz="2400" kern="1200">
        <a:solidFill>
          <a:schemeClr val="tx1"/>
        </a:solidFill>
        <a:effectLst>
          <a:outerShdw blurRad="38100" dist="38100" dir="2700000" algn="tl">
            <a:srgbClr val="000000">
              <a:alpha val="43137"/>
            </a:srgbClr>
          </a:outerShdw>
        </a:effectLst>
        <a:latin typeface="Segoe" pitchFamily="34" charset="0"/>
        <a:ea typeface="+mn-ea"/>
        <a:cs typeface="+mn-cs"/>
      </a:defRPr>
    </a:lvl1pPr>
    <a:lvl2pPr marL="457200" algn="l" rtl="0" eaLnBrk="0" fontAlgn="base" hangingPunct="0">
      <a:spcBef>
        <a:spcPct val="50000"/>
      </a:spcBef>
      <a:spcAft>
        <a:spcPct val="0"/>
      </a:spcAft>
      <a:defRPr sz="2400" kern="1200">
        <a:solidFill>
          <a:schemeClr val="tx1"/>
        </a:solidFill>
        <a:effectLst>
          <a:outerShdw blurRad="38100" dist="38100" dir="2700000" algn="tl">
            <a:srgbClr val="000000">
              <a:alpha val="43137"/>
            </a:srgbClr>
          </a:outerShdw>
        </a:effectLst>
        <a:latin typeface="Segoe" pitchFamily="34" charset="0"/>
        <a:ea typeface="+mn-ea"/>
        <a:cs typeface="+mn-cs"/>
      </a:defRPr>
    </a:lvl2pPr>
    <a:lvl3pPr marL="914400" algn="l" rtl="0" eaLnBrk="0" fontAlgn="base" hangingPunct="0">
      <a:spcBef>
        <a:spcPct val="50000"/>
      </a:spcBef>
      <a:spcAft>
        <a:spcPct val="0"/>
      </a:spcAft>
      <a:defRPr sz="2400" kern="1200">
        <a:solidFill>
          <a:schemeClr val="tx1"/>
        </a:solidFill>
        <a:effectLst>
          <a:outerShdw blurRad="38100" dist="38100" dir="2700000" algn="tl">
            <a:srgbClr val="000000">
              <a:alpha val="43137"/>
            </a:srgbClr>
          </a:outerShdw>
        </a:effectLst>
        <a:latin typeface="Segoe" pitchFamily="34" charset="0"/>
        <a:ea typeface="+mn-ea"/>
        <a:cs typeface="+mn-cs"/>
      </a:defRPr>
    </a:lvl3pPr>
    <a:lvl4pPr marL="1371600" algn="l" rtl="0" eaLnBrk="0" fontAlgn="base" hangingPunct="0">
      <a:spcBef>
        <a:spcPct val="50000"/>
      </a:spcBef>
      <a:spcAft>
        <a:spcPct val="0"/>
      </a:spcAft>
      <a:defRPr sz="2400" kern="1200">
        <a:solidFill>
          <a:schemeClr val="tx1"/>
        </a:solidFill>
        <a:effectLst>
          <a:outerShdw blurRad="38100" dist="38100" dir="2700000" algn="tl">
            <a:srgbClr val="000000">
              <a:alpha val="43137"/>
            </a:srgbClr>
          </a:outerShdw>
        </a:effectLst>
        <a:latin typeface="Segoe" pitchFamily="34" charset="0"/>
        <a:ea typeface="+mn-ea"/>
        <a:cs typeface="+mn-cs"/>
      </a:defRPr>
    </a:lvl4pPr>
    <a:lvl5pPr marL="1828800" algn="l" rtl="0" eaLnBrk="0" fontAlgn="base" hangingPunct="0">
      <a:spcBef>
        <a:spcPct val="50000"/>
      </a:spcBef>
      <a:spcAft>
        <a:spcPct val="0"/>
      </a:spcAft>
      <a:defRPr sz="2400" kern="1200">
        <a:solidFill>
          <a:schemeClr val="tx1"/>
        </a:solidFill>
        <a:effectLst>
          <a:outerShdw blurRad="38100" dist="38100" dir="2700000" algn="tl">
            <a:srgbClr val="000000">
              <a:alpha val="43137"/>
            </a:srgbClr>
          </a:outerShdw>
        </a:effectLst>
        <a:latin typeface="Segoe" pitchFamily="34"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Segoe" pitchFamily="34"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Segoe" pitchFamily="34"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Segoe" pitchFamily="34"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Segoe"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uanna" initials="" lastIdx="6" clrIdx="0"/>
  <p:cmAuthor id="1" name="ToddWat" initials="" lastIdx="9" clrIdx="1"/>
  <p:cmAuthor id="2" name="kappyd" initials="" lastIdx="3" clrIdx="2"/>
  <p:cmAuthor id="3" name="Brian Turner" initials="" lastIdx="15" clrIdx="3"/>
  <p:cmAuthor id="4" name="Jennifer Hamilton" initials="JH" lastIdx="27" clrIdx="4"/>
  <p:cmAuthor id="5" name="James Hamilton" initials="JRH" lastIdx="3" clrIdx="5"/>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002288"/>
    <a:srgbClr val="5F5F5F"/>
    <a:srgbClr val="969696"/>
    <a:srgbClr val="B2B2B2"/>
    <a:srgbClr val="C0C0C0"/>
    <a:srgbClr val="DDDDDD"/>
    <a:srgbClr val="333333"/>
    <a:srgbClr val="3399FF"/>
    <a:srgbClr val="0066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165" autoAdjust="0"/>
    <p:restoredTop sz="87515" autoAdjust="0"/>
  </p:normalViewPr>
  <p:slideViewPr>
    <p:cSldViewPr snapToGrid="0" showGuides="1">
      <p:cViewPr>
        <p:scale>
          <a:sx n="100" d="100"/>
          <a:sy n="100" d="100"/>
        </p:scale>
        <p:origin x="-696" y="-66"/>
      </p:cViewPr>
      <p:guideLst>
        <p:guide orient="horz" pos="2160"/>
        <p:guide orient="horz" pos="686"/>
        <p:guide orient="horz" pos="1010"/>
        <p:guide orient="horz" pos="1099"/>
        <p:guide orient="horz" pos="434"/>
        <p:guide pos="2880"/>
        <p:guide pos="5599"/>
        <p:guide pos="395"/>
        <p:guide pos="303"/>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howGuides="1">
      <p:cViewPr varScale="1">
        <p:scale>
          <a:sx n="84" d="100"/>
          <a:sy n="84" d="100"/>
        </p:scale>
        <p:origin x="-2328" y="-90"/>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JamesRH\Conferences\2007\OpsFriendlyApps\WhereOpsSpendTim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75"/>
      <c:perspective val="30"/>
    </c:view3D>
    <c:plotArea>
      <c:layout/>
      <c:pie3DChart>
        <c:varyColors val="1"/>
        <c:ser>
          <c:idx val="0"/>
          <c:order val="0"/>
          <c:dLbls>
            <c:dLbl>
              <c:idx val="0"/>
              <c:layout/>
              <c:tx>
                <c:rich>
                  <a:bodyPr/>
                  <a:lstStyle/>
                  <a:p>
                    <a:r>
                      <a:rPr lang="en-US" dirty="0">
                        <a:solidFill>
                          <a:schemeClr val="tx1"/>
                        </a:solidFill>
                        <a:effectLst>
                          <a:outerShdw blurRad="38100" dist="38100" dir="2700000" algn="tl">
                            <a:srgbClr val="000000">
                              <a:alpha val="43137"/>
                            </a:srgbClr>
                          </a:outerShdw>
                        </a:effectLst>
                      </a:rPr>
                      <a:t>Architectural Engineering Total
8%</a:t>
                    </a:r>
                  </a:p>
                </c:rich>
              </c:tx>
              <c:showCatName val="1"/>
              <c:showPercent val="1"/>
            </c:dLbl>
            <c:dLbl>
              <c:idx val="3"/>
              <c:layout/>
              <c:tx>
                <c:rich>
                  <a:bodyPr/>
                  <a:lstStyle/>
                  <a:p>
                    <a:r>
                      <a:rPr lang="en-US" dirty="0">
                        <a:solidFill>
                          <a:schemeClr val="tx1"/>
                        </a:solidFill>
                        <a:effectLst>
                          <a:outerShdw blurRad="38100" dist="38100" dir="2700000" algn="tl">
                            <a:srgbClr val="000000">
                              <a:alpha val="43137"/>
                            </a:srgbClr>
                          </a:outerShdw>
                        </a:effectLst>
                      </a:rPr>
                      <a:t>Problem Engineering Total
10%</a:t>
                    </a:r>
                  </a:p>
                </c:rich>
              </c:tx>
              <c:showCatName val="1"/>
              <c:showPercent val="1"/>
            </c:dLbl>
            <c:dLbl>
              <c:idx val="5"/>
              <c:layout/>
              <c:tx>
                <c:rich>
                  <a:bodyPr/>
                  <a:lstStyle/>
                  <a:p>
                    <a:r>
                      <a:rPr lang="en-US" dirty="0">
                        <a:solidFill>
                          <a:schemeClr val="tx1"/>
                        </a:solidFill>
                        <a:effectLst>
                          <a:outerShdw blurRad="38100" dist="38100" dir="2700000" algn="tl">
                            <a:srgbClr val="000000">
                              <a:alpha val="43137"/>
                            </a:srgbClr>
                          </a:outerShdw>
                        </a:effectLst>
                      </a:rPr>
                      <a:t>Requests Total
6%</a:t>
                    </a:r>
                  </a:p>
                </c:rich>
              </c:tx>
              <c:showCatName val="1"/>
              <c:showPercent val="1"/>
            </c:dLbl>
            <c:dLbl>
              <c:idx val="6"/>
              <c:layout>
                <c:manualLayout>
                  <c:x val="-9.1779262189383232E-2"/>
                  <c:y val="4.4822028825344508E-2"/>
                </c:manualLayout>
              </c:layout>
              <c:tx>
                <c:rich>
                  <a:bodyPr/>
                  <a:lstStyle/>
                  <a:p>
                    <a:r>
                      <a:rPr lang="en-US" dirty="0">
                        <a:solidFill>
                          <a:schemeClr val="tx1"/>
                        </a:solidFill>
                        <a:effectLst>
                          <a:outerShdw blurRad="38100" dist="38100" dir="2700000" algn="tl">
                            <a:srgbClr val="000000">
                              <a:alpha val="43137"/>
                            </a:srgbClr>
                          </a:outerShdw>
                        </a:effectLst>
                      </a:rPr>
                      <a:t>Software Development Total
7%</a:t>
                    </a:r>
                  </a:p>
                </c:rich>
              </c:tx>
              <c:showCatName val="1"/>
              <c:showPercent val="1"/>
            </c:dLbl>
            <c:dLbl>
              <c:idx val="7"/>
              <c:layout>
                <c:manualLayout>
                  <c:x val="-7.9565788873547483E-2"/>
                  <c:y val="6.5789473684210687E-3"/>
                </c:manualLayout>
              </c:layout>
              <c:tx>
                <c:rich>
                  <a:bodyPr/>
                  <a:lstStyle/>
                  <a:p>
                    <a:r>
                      <a:rPr lang="en-US" dirty="0">
                        <a:solidFill>
                          <a:schemeClr val="tx1"/>
                        </a:solidFill>
                        <a:effectLst>
                          <a:outerShdw blurRad="38100" dist="38100" dir="2700000" algn="tl">
                            <a:srgbClr val="000000">
                              <a:alpha val="43137"/>
                            </a:srgbClr>
                          </a:outerShdw>
                        </a:effectLst>
                      </a:rPr>
                      <a:t>Site Management Total
7%</a:t>
                    </a:r>
                  </a:p>
                </c:rich>
              </c:tx>
              <c:showCatName val="1"/>
              <c:showPercent val="1"/>
            </c:dLbl>
            <c:txPr>
              <a:bodyPr/>
              <a:lstStyle/>
              <a:p>
                <a:pPr>
                  <a:defRPr sz="1200" b="1">
                    <a:solidFill>
                      <a:schemeClr val="bg2"/>
                    </a:solidFill>
                    <a:effectLst>
                      <a:outerShdw blurRad="38100" dist="38100" dir="2700000" algn="tl">
                        <a:srgbClr val="000000">
                          <a:alpha val="43137"/>
                        </a:srgbClr>
                      </a:outerShdw>
                    </a:effectLst>
                  </a:defRPr>
                </a:pPr>
                <a:endParaRPr lang="en-US"/>
              </a:p>
            </c:txPr>
            <c:showCatName val="1"/>
            <c:showPercent val="1"/>
            <c:showLeaderLines val="1"/>
          </c:dLbls>
          <c:cat>
            <c:strRef>
              <c:f>Sheet1!$A$5:$A$12</c:f>
              <c:strCache>
                <c:ptCount val="8"/>
                <c:pt idx="0">
                  <c:v>Architectural Engineering Total</c:v>
                </c:pt>
                <c:pt idx="1">
                  <c:v>Deployment Management Total</c:v>
                </c:pt>
                <c:pt idx="2">
                  <c:v>Incident Management Total</c:v>
                </c:pt>
                <c:pt idx="3">
                  <c:v>Problem Engineering Total</c:v>
                </c:pt>
                <c:pt idx="4">
                  <c:v>Overhead Total</c:v>
                </c:pt>
                <c:pt idx="5">
                  <c:v>Requests Total</c:v>
                </c:pt>
                <c:pt idx="6">
                  <c:v>Software Development Total</c:v>
                </c:pt>
                <c:pt idx="7">
                  <c:v>Site Management Total</c:v>
                </c:pt>
              </c:strCache>
            </c:strRef>
          </c:cat>
          <c:val>
            <c:numRef>
              <c:f>Sheet1!$B$5:$B$12</c:f>
              <c:numCache>
                <c:formatCode>General</c:formatCode>
                <c:ptCount val="8"/>
                <c:pt idx="0">
                  <c:v>3.3</c:v>
                </c:pt>
                <c:pt idx="1">
                  <c:v>12.8</c:v>
                </c:pt>
                <c:pt idx="2">
                  <c:v>7.95</c:v>
                </c:pt>
                <c:pt idx="3">
                  <c:v>4</c:v>
                </c:pt>
                <c:pt idx="4">
                  <c:v>4.6499999999999995</c:v>
                </c:pt>
                <c:pt idx="5">
                  <c:v>2.5</c:v>
                </c:pt>
                <c:pt idx="6">
                  <c:v>2.65</c:v>
                </c:pt>
                <c:pt idx="7">
                  <c:v>2.9499999999999997</c:v>
                </c:pt>
              </c:numCache>
            </c:numRef>
          </c:val>
        </c:ser>
        <c:dLbls>
          <c:showCatName val="1"/>
          <c:showPercent val="1"/>
        </c:dLbls>
      </c:pie3DChart>
    </c:plotArea>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3737" name="Rectangle 25"/>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2279" tIns="46140" rIns="92279" bIns="46140" numCol="1" anchor="t" anchorCtr="0" compatLnSpc="1">
            <a:prstTxWarp prst="textNoShape">
              <a:avLst/>
            </a:prstTxWarp>
          </a:bodyPr>
          <a:lstStyle>
            <a:lvl1pPr defTabSz="922338">
              <a:spcBef>
                <a:spcPct val="0"/>
              </a:spcBef>
              <a:defRPr sz="1200">
                <a:effectLst/>
              </a:defRPr>
            </a:lvl1pPr>
          </a:lstStyle>
          <a:p>
            <a:r>
              <a:rPr lang="en-US" dirty="0" smtClean="0"/>
              <a:t>http://research.microsoft.com/~JamesRH</a:t>
            </a:r>
            <a:endParaRPr lang="en-US" dirty="0"/>
          </a:p>
        </p:txBody>
      </p:sp>
      <p:sp>
        <p:nvSpPr>
          <p:cNvPr id="243738" name="Rectangle 26"/>
          <p:cNvSpPr>
            <a:spLocks noGrp="1" noChangeArrowheads="1"/>
          </p:cNvSpPr>
          <p:nvPr>
            <p:ph type="dt" sz="quarter" idx="1"/>
          </p:nvPr>
        </p:nvSpPr>
        <p:spPr bwMode="auto">
          <a:xfrm>
            <a:off x="3970338" y="0"/>
            <a:ext cx="3038475" cy="463550"/>
          </a:xfrm>
          <a:prstGeom prst="rect">
            <a:avLst/>
          </a:prstGeom>
          <a:noFill/>
          <a:ln w="9525">
            <a:noFill/>
            <a:miter lim="800000"/>
            <a:headEnd/>
            <a:tailEnd/>
          </a:ln>
          <a:effectLst/>
        </p:spPr>
        <p:txBody>
          <a:bodyPr vert="horz" wrap="square" lIns="92279" tIns="46140" rIns="92279" bIns="46140" numCol="1" anchor="t" anchorCtr="0" compatLnSpc="1">
            <a:prstTxWarp prst="textNoShape">
              <a:avLst/>
            </a:prstTxWarp>
          </a:bodyPr>
          <a:lstStyle>
            <a:lvl1pPr algn="r" defTabSz="922338">
              <a:spcBef>
                <a:spcPct val="0"/>
              </a:spcBef>
              <a:defRPr sz="1200">
                <a:effectLst/>
              </a:defRPr>
            </a:lvl1pPr>
          </a:lstStyle>
          <a:p>
            <a:endParaRPr lang="en-US" dirty="0"/>
          </a:p>
        </p:txBody>
      </p:sp>
      <p:sp>
        <p:nvSpPr>
          <p:cNvPr id="243739" name="Rectangle 27"/>
          <p:cNvSpPr>
            <a:spLocks noGrp="1" noChangeArrowheads="1"/>
          </p:cNvSpPr>
          <p:nvPr>
            <p:ph type="ftr" sz="quarter" idx="2"/>
          </p:nvPr>
        </p:nvSpPr>
        <p:spPr bwMode="auto">
          <a:xfrm>
            <a:off x="0" y="8810625"/>
            <a:ext cx="3038475" cy="465138"/>
          </a:xfrm>
          <a:prstGeom prst="rect">
            <a:avLst/>
          </a:prstGeom>
          <a:noFill/>
          <a:ln w="9525">
            <a:noFill/>
            <a:miter lim="800000"/>
            <a:headEnd/>
            <a:tailEnd/>
          </a:ln>
          <a:effectLst/>
        </p:spPr>
        <p:txBody>
          <a:bodyPr vert="horz" wrap="square" lIns="92279" tIns="46140" rIns="92279" bIns="46140" numCol="1" anchor="b" anchorCtr="0" compatLnSpc="1">
            <a:prstTxWarp prst="textNoShape">
              <a:avLst/>
            </a:prstTxWarp>
          </a:bodyPr>
          <a:lstStyle>
            <a:lvl1pPr defTabSz="922338">
              <a:spcBef>
                <a:spcPct val="0"/>
              </a:spcBef>
              <a:defRPr sz="1000">
                <a:effectLst/>
              </a:defRPr>
            </a:lvl1pPr>
          </a:lstStyle>
          <a:p>
            <a:endParaRPr lang="en-US" sz="1200" dirty="0"/>
          </a:p>
        </p:txBody>
      </p:sp>
      <p:sp>
        <p:nvSpPr>
          <p:cNvPr id="243740" name="Rectangle 28"/>
          <p:cNvSpPr>
            <a:spLocks noGrp="1" noChangeArrowheads="1"/>
          </p:cNvSpPr>
          <p:nvPr>
            <p:ph type="sldNum" sz="quarter" idx="3"/>
          </p:nvPr>
        </p:nvSpPr>
        <p:spPr bwMode="auto">
          <a:xfrm>
            <a:off x="3970338" y="8818563"/>
            <a:ext cx="3038475" cy="485775"/>
          </a:xfrm>
          <a:prstGeom prst="rect">
            <a:avLst/>
          </a:prstGeom>
          <a:noFill/>
          <a:ln w="9525">
            <a:noFill/>
            <a:miter lim="800000"/>
            <a:headEnd/>
            <a:tailEnd/>
          </a:ln>
          <a:effectLst/>
        </p:spPr>
        <p:txBody>
          <a:bodyPr vert="horz" wrap="square" lIns="92279" tIns="46140" rIns="92279" bIns="46140" numCol="1" anchor="b" anchorCtr="0" compatLnSpc="1">
            <a:prstTxWarp prst="textNoShape">
              <a:avLst/>
            </a:prstTxWarp>
          </a:bodyPr>
          <a:lstStyle>
            <a:lvl1pPr algn="r" defTabSz="922338">
              <a:spcBef>
                <a:spcPct val="0"/>
              </a:spcBef>
              <a:defRPr sz="1200">
                <a:effectLst/>
              </a:defRPr>
            </a:lvl1pPr>
          </a:lstStyle>
          <a:p>
            <a:fld id="{7B5909C0-0C1B-4127-AABD-752EF2A8DD67}" type="slidenum">
              <a:rPr lang="en-US"/>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73" name="Rectangle 13"/>
          <p:cNvSpPr>
            <a:spLocks noGrp="1" noChangeArrowheads="1"/>
          </p:cNvSpPr>
          <p:nvPr>
            <p:ph type="body" sz="quarter" idx="3"/>
          </p:nvPr>
        </p:nvSpPr>
        <p:spPr bwMode="auto">
          <a:xfrm>
            <a:off x="515938" y="4080388"/>
            <a:ext cx="5972175" cy="483747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  Second level</a:t>
            </a:r>
          </a:p>
          <a:p>
            <a:pPr lvl="2"/>
            <a:r>
              <a:rPr lang="en-US" smtClean="0"/>
              <a:t>  Third level</a:t>
            </a:r>
          </a:p>
          <a:p>
            <a:pPr lvl="3"/>
            <a:r>
              <a:rPr lang="en-US" smtClean="0"/>
              <a:t>  Fourth level</a:t>
            </a:r>
          </a:p>
          <a:p>
            <a:pPr lvl="4"/>
            <a:endParaRPr lang="en-US" smtClean="0"/>
          </a:p>
        </p:txBody>
      </p:sp>
      <p:sp>
        <p:nvSpPr>
          <p:cNvPr id="194579" name="Rectangle 19"/>
          <p:cNvSpPr>
            <a:spLocks noGrp="1" noRot="1" noChangeAspect="1" noChangeArrowheads="1" noTextEdit="1"/>
          </p:cNvSpPr>
          <p:nvPr>
            <p:ph type="sldImg" idx="2"/>
          </p:nvPr>
        </p:nvSpPr>
        <p:spPr bwMode="auto">
          <a:xfrm>
            <a:off x="1182688" y="482705"/>
            <a:ext cx="4648200" cy="3486150"/>
          </a:xfrm>
          <a:prstGeom prst="rect">
            <a:avLst/>
          </a:prstGeom>
          <a:noFill/>
          <a:ln w="9525">
            <a:solidFill>
              <a:srgbClr val="000000"/>
            </a:solidFill>
            <a:miter lim="800000"/>
            <a:headEnd/>
            <a:tailEnd/>
          </a:ln>
          <a:effectLst/>
        </p:spPr>
      </p:sp>
      <p:sp>
        <p:nvSpPr>
          <p:cNvPr id="194583" name="Rectangle 23"/>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2279" tIns="46140" rIns="92279" bIns="46140" numCol="1" anchor="t" anchorCtr="0" compatLnSpc="1">
            <a:prstTxWarp prst="textNoShape">
              <a:avLst/>
            </a:prstTxWarp>
          </a:bodyPr>
          <a:lstStyle>
            <a:lvl1pPr defTabSz="922338">
              <a:spcBef>
                <a:spcPct val="0"/>
              </a:spcBef>
              <a:defRPr sz="1200">
                <a:effectLst/>
              </a:defRPr>
            </a:lvl1pPr>
          </a:lstStyle>
          <a:p>
            <a:r>
              <a:rPr lang="en-US" dirty="0"/>
              <a:t>Microsoft </a:t>
            </a:r>
            <a:r>
              <a:rPr lang="en-US" b="1" dirty="0"/>
              <a:t>Engineering Excellence</a:t>
            </a:r>
            <a:endParaRPr lang="en-US" dirty="0"/>
          </a:p>
        </p:txBody>
      </p:sp>
      <p:sp>
        <p:nvSpPr>
          <p:cNvPr id="194584" name="Rectangle 24"/>
          <p:cNvSpPr>
            <a:spLocks noGrp="1" noChangeArrowheads="1"/>
          </p:cNvSpPr>
          <p:nvPr>
            <p:ph type="dt" idx="1"/>
          </p:nvPr>
        </p:nvSpPr>
        <p:spPr bwMode="auto">
          <a:xfrm>
            <a:off x="3970338" y="0"/>
            <a:ext cx="3038475" cy="463550"/>
          </a:xfrm>
          <a:prstGeom prst="rect">
            <a:avLst/>
          </a:prstGeom>
          <a:noFill/>
          <a:ln w="9525">
            <a:noFill/>
            <a:miter lim="800000"/>
            <a:headEnd/>
            <a:tailEnd/>
          </a:ln>
          <a:effectLst/>
        </p:spPr>
        <p:txBody>
          <a:bodyPr vert="horz" wrap="square" lIns="92279" tIns="46140" rIns="92279" bIns="46140" numCol="1" anchor="t" anchorCtr="0" compatLnSpc="1">
            <a:prstTxWarp prst="textNoShape">
              <a:avLst/>
            </a:prstTxWarp>
          </a:bodyPr>
          <a:lstStyle>
            <a:lvl1pPr algn="r" defTabSz="922338">
              <a:spcBef>
                <a:spcPct val="0"/>
              </a:spcBef>
              <a:defRPr sz="1200">
                <a:effectLst/>
              </a:defRPr>
            </a:lvl1pPr>
          </a:lstStyle>
          <a:p>
            <a:endParaRPr lang="en-US" dirty="0"/>
          </a:p>
        </p:txBody>
      </p:sp>
      <p:sp>
        <p:nvSpPr>
          <p:cNvPr id="194585" name="Rectangle 25"/>
          <p:cNvSpPr>
            <a:spLocks noGrp="1" noChangeArrowheads="1"/>
          </p:cNvSpPr>
          <p:nvPr>
            <p:ph type="ftr" sz="quarter" idx="4"/>
          </p:nvPr>
        </p:nvSpPr>
        <p:spPr bwMode="auto">
          <a:xfrm>
            <a:off x="0" y="8816975"/>
            <a:ext cx="3038475" cy="463550"/>
          </a:xfrm>
          <a:prstGeom prst="rect">
            <a:avLst/>
          </a:prstGeom>
          <a:noFill/>
          <a:ln w="9525">
            <a:noFill/>
            <a:miter lim="800000"/>
            <a:headEnd/>
            <a:tailEnd/>
          </a:ln>
          <a:effectLst/>
        </p:spPr>
        <p:txBody>
          <a:bodyPr vert="horz" wrap="square" lIns="92279" tIns="46140" rIns="92279" bIns="46140" numCol="1" anchor="b" anchorCtr="0" compatLnSpc="1">
            <a:prstTxWarp prst="textNoShape">
              <a:avLst/>
            </a:prstTxWarp>
          </a:bodyPr>
          <a:lstStyle>
            <a:lvl1pPr defTabSz="922338">
              <a:spcBef>
                <a:spcPct val="0"/>
              </a:spcBef>
              <a:defRPr sz="1000">
                <a:effectLst/>
              </a:defRPr>
            </a:lvl1pPr>
          </a:lstStyle>
          <a:p>
            <a:r>
              <a:rPr lang="en-US" dirty="0"/>
              <a:t>Microsoft Confidential</a:t>
            </a:r>
          </a:p>
        </p:txBody>
      </p:sp>
      <p:sp>
        <p:nvSpPr>
          <p:cNvPr id="194586" name="Rectangle 26"/>
          <p:cNvSpPr>
            <a:spLocks noGrp="1" noChangeArrowheads="1"/>
          </p:cNvSpPr>
          <p:nvPr>
            <p:ph type="sldNum" sz="quarter" idx="5"/>
          </p:nvPr>
        </p:nvSpPr>
        <p:spPr bwMode="auto">
          <a:xfrm>
            <a:off x="3970338" y="8831263"/>
            <a:ext cx="3038475" cy="463550"/>
          </a:xfrm>
          <a:prstGeom prst="rect">
            <a:avLst/>
          </a:prstGeom>
          <a:noFill/>
          <a:ln w="9525">
            <a:noFill/>
            <a:miter lim="800000"/>
            <a:headEnd/>
            <a:tailEnd/>
          </a:ln>
          <a:effectLst/>
        </p:spPr>
        <p:txBody>
          <a:bodyPr vert="horz" wrap="square" lIns="92279" tIns="46140" rIns="92279" bIns="46140" numCol="1" anchor="b" anchorCtr="0" compatLnSpc="1">
            <a:prstTxWarp prst="textNoShape">
              <a:avLst/>
            </a:prstTxWarp>
          </a:bodyPr>
          <a:lstStyle>
            <a:lvl1pPr algn="r" defTabSz="922338">
              <a:spcBef>
                <a:spcPct val="0"/>
              </a:spcBef>
              <a:defRPr sz="1200">
                <a:effectLst/>
              </a:defRPr>
            </a:lvl1pPr>
          </a:lstStyle>
          <a:p>
            <a:fld id="{9BCB209F-5C8A-4993-B8DC-E4EB37ECC977}" type="slidenum">
              <a:rPr lang="en-US"/>
              <a:pPr/>
              <a:t>‹#›</a:t>
            </a:fld>
            <a:endParaRPr lang="en-US" dirty="0"/>
          </a:p>
        </p:txBody>
      </p:sp>
    </p:spTree>
  </p:cSld>
  <p:clrMap bg1="lt1" tx1="dk1" bg2="lt2" tx2="dk2" accent1="accent1" accent2="accent2" accent3="accent3" accent4="accent4" accent5="accent5" accent6="accent6" hlink="hlink" folHlink="folHlink"/>
  <p:hf dt="0"/>
  <p:notesStyle>
    <a:lvl1pPr marL="114300" indent="-114300" algn="l" rtl="0" eaLnBrk="0" fontAlgn="base" hangingPunct="0">
      <a:spcBef>
        <a:spcPct val="0"/>
      </a:spcBef>
      <a:spcAft>
        <a:spcPct val="30000"/>
      </a:spcAft>
      <a:buChar char="•"/>
      <a:defRPr sz="1100" kern="1200">
        <a:solidFill>
          <a:schemeClr val="tx1"/>
        </a:solidFill>
        <a:latin typeface="Segoe" pitchFamily="34" charset="0"/>
        <a:ea typeface="+mn-ea"/>
        <a:cs typeface="+mn-cs"/>
      </a:defRPr>
    </a:lvl1pPr>
    <a:lvl2pPr marL="342900" indent="-114300" algn="l" rtl="0" eaLnBrk="0" fontAlgn="base" hangingPunct="0">
      <a:spcBef>
        <a:spcPct val="0"/>
      </a:spcBef>
      <a:spcAft>
        <a:spcPct val="30000"/>
      </a:spcAft>
      <a:buChar char="•"/>
      <a:defRPr sz="1100" kern="1200">
        <a:solidFill>
          <a:schemeClr val="tx1"/>
        </a:solidFill>
        <a:latin typeface="Segoe" pitchFamily="34" charset="0"/>
        <a:ea typeface="+mn-ea"/>
        <a:cs typeface="+mn-cs"/>
      </a:defRPr>
    </a:lvl2pPr>
    <a:lvl3pPr marL="571500" indent="-114300" algn="l" rtl="0" eaLnBrk="0" fontAlgn="base" hangingPunct="0">
      <a:spcBef>
        <a:spcPct val="0"/>
      </a:spcBef>
      <a:spcAft>
        <a:spcPct val="30000"/>
      </a:spcAft>
      <a:buChar char="•"/>
      <a:defRPr sz="1100" kern="1200">
        <a:solidFill>
          <a:schemeClr val="tx1"/>
        </a:solidFill>
        <a:latin typeface="Segoe" pitchFamily="34" charset="0"/>
        <a:ea typeface="+mn-ea"/>
        <a:cs typeface="+mn-cs"/>
      </a:defRPr>
    </a:lvl3pPr>
    <a:lvl4pPr marL="800100" indent="-114300" algn="l" rtl="0" eaLnBrk="0" fontAlgn="base" hangingPunct="0">
      <a:spcBef>
        <a:spcPct val="0"/>
      </a:spcBef>
      <a:spcAft>
        <a:spcPct val="30000"/>
      </a:spcAft>
      <a:buChar char="•"/>
      <a:defRPr sz="1100" kern="1200">
        <a:solidFill>
          <a:schemeClr val="tx1"/>
        </a:solidFill>
        <a:latin typeface="Segoe" pitchFamily="34" charset="0"/>
        <a:ea typeface="+mn-ea"/>
        <a:cs typeface="+mn-cs"/>
      </a:defRPr>
    </a:lvl4pPr>
    <a:lvl5pPr marL="1028700" indent="-114300" algn="l" rtl="0" eaLnBrk="0" fontAlgn="base" hangingPunct="0">
      <a:spcBef>
        <a:spcPct val="0"/>
      </a:spcBef>
      <a:spcAft>
        <a:spcPct val="30000"/>
      </a:spcAft>
      <a:defRPr sz="1100" kern="1200">
        <a:solidFill>
          <a:schemeClr val="tx1"/>
        </a:solidFill>
        <a:latin typeface="Segoe"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5"/>
          <p:cNvSpPr>
            <a:spLocks noGrp="1" noChangeArrowheads="1"/>
          </p:cNvSpPr>
          <p:nvPr>
            <p:ph type="ftr" sz="quarter" idx="4"/>
          </p:nvPr>
        </p:nvSpPr>
        <p:spPr>
          <a:ln/>
        </p:spPr>
        <p:txBody>
          <a:bodyPr/>
          <a:lstStyle/>
          <a:p>
            <a:r>
              <a:rPr lang="en-US" dirty="0"/>
              <a:t>Microsoft Confidential</a:t>
            </a:r>
          </a:p>
        </p:txBody>
      </p:sp>
      <p:sp>
        <p:nvSpPr>
          <p:cNvPr id="7" name="Rectangle 26"/>
          <p:cNvSpPr>
            <a:spLocks noGrp="1" noChangeArrowheads="1"/>
          </p:cNvSpPr>
          <p:nvPr>
            <p:ph type="sldNum" sz="quarter" idx="5"/>
          </p:nvPr>
        </p:nvSpPr>
        <p:spPr>
          <a:ln/>
        </p:spPr>
        <p:txBody>
          <a:bodyPr/>
          <a:lstStyle/>
          <a:p>
            <a:fld id="{98279997-D18C-4FDC-8C95-7DE570D64B5C}" type="slidenum">
              <a:rPr lang="en-US"/>
              <a:pPr/>
              <a:t>1</a:t>
            </a:fld>
            <a:endParaRPr lang="en-US" dirty="0"/>
          </a:p>
        </p:txBody>
      </p:sp>
      <p:sp>
        <p:nvSpPr>
          <p:cNvPr id="594946" name="Rectangle 2"/>
          <p:cNvSpPr>
            <a:spLocks noGrp="1" noRot="1" noChangeAspect="1" noChangeArrowheads="1" noTextEdit="1"/>
          </p:cNvSpPr>
          <p:nvPr>
            <p:ph type="sldImg"/>
          </p:nvPr>
        </p:nvSpPr>
        <p:spPr>
          <a:xfrm>
            <a:off x="1193800" y="457200"/>
            <a:ext cx="4621213" cy="3465513"/>
          </a:xfrm>
          <a:ln/>
        </p:spPr>
      </p:sp>
      <p:sp>
        <p:nvSpPr>
          <p:cNvPr id="594947" name="Rectangle 3"/>
          <p:cNvSpPr>
            <a:spLocks noGrp="1" noChangeArrowheads="1"/>
          </p:cNvSpPr>
          <p:nvPr>
            <p:ph type="body" idx="1"/>
          </p:nvPr>
        </p:nvSpPr>
        <p:spPr>
          <a:xfrm>
            <a:off x="514350" y="4088433"/>
            <a:ext cx="5962650" cy="4888419"/>
          </a:xfrm>
        </p:spPr>
        <p:txBody>
          <a:bodyPr/>
          <a:lstStyle/>
          <a:p>
            <a:pPr>
              <a:lnSpc>
                <a:spcPct val="80000"/>
              </a:lnSpc>
            </a:pPr>
            <a:endParaRPr lang="en-US" sz="1100" b="0" dirty="0" smtClean="0"/>
          </a:p>
        </p:txBody>
      </p:sp>
      <p:sp>
        <p:nvSpPr>
          <p:cNvPr id="8" name="Rectangle 23"/>
          <p:cNvSpPr>
            <a:spLocks noGrp="1" noChangeArrowheads="1"/>
          </p:cNvSpPr>
          <p:nvPr>
            <p:ph type="hdr" sz="quarter"/>
          </p:nvPr>
        </p:nvSpPr>
        <p:spPr>
          <a:xfrm>
            <a:off x="0" y="0"/>
            <a:ext cx="3038475" cy="463550"/>
          </a:xfrm>
          <a:ln/>
        </p:spPr>
        <p:txBody>
          <a:bodyPr/>
          <a:lstStyle/>
          <a:p>
            <a:r>
              <a:rPr lang="en-US" dirty="0"/>
              <a:t>Microsoft </a:t>
            </a:r>
            <a:r>
              <a:rPr lang="en-US" b="1" dirty="0"/>
              <a:t>Engineering Excellence</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2688" y="482600"/>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smtClean="0"/>
              <a:t>Microsoft </a:t>
            </a:r>
            <a:r>
              <a:rPr lang="en-US" b="1" dirty="0" smtClean="0"/>
              <a:t>Engineering Excellence</a:t>
            </a:r>
            <a:endParaRPr lang="en-US" dirty="0"/>
          </a:p>
        </p:txBody>
      </p:sp>
      <p:sp>
        <p:nvSpPr>
          <p:cNvPr id="5" name="Footer Placeholder 4"/>
          <p:cNvSpPr>
            <a:spLocks noGrp="1"/>
          </p:cNvSpPr>
          <p:nvPr>
            <p:ph type="ftr" sz="quarter" idx="11"/>
          </p:nvPr>
        </p:nvSpPr>
        <p:spPr/>
        <p:txBody>
          <a:bodyPr/>
          <a:lstStyle/>
          <a:p>
            <a:r>
              <a:rPr lang="en-US" dirty="0" smtClean="0"/>
              <a:t>Microsoft Confidential</a:t>
            </a:r>
            <a:endParaRPr lang="en-US" dirty="0"/>
          </a:p>
        </p:txBody>
      </p:sp>
      <p:sp>
        <p:nvSpPr>
          <p:cNvPr id="6" name="Slide Number Placeholder 5"/>
          <p:cNvSpPr>
            <a:spLocks noGrp="1"/>
          </p:cNvSpPr>
          <p:nvPr>
            <p:ph type="sldNum" sz="quarter" idx="12"/>
          </p:nvPr>
        </p:nvSpPr>
        <p:spPr/>
        <p:txBody>
          <a:bodyPr/>
          <a:lstStyle/>
          <a:p>
            <a:fld id="{9BCB209F-5C8A-4993-B8DC-E4EB37ECC977}"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3"/>
          <p:cNvSpPr>
            <a:spLocks noGrp="1" noChangeArrowheads="1"/>
          </p:cNvSpPr>
          <p:nvPr>
            <p:ph type="hdr" sz="quarter"/>
          </p:nvPr>
        </p:nvSpPr>
        <p:spPr>
          <a:ln/>
        </p:spPr>
        <p:txBody>
          <a:bodyPr/>
          <a:lstStyle/>
          <a:p>
            <a:r>
              <a:rPr lang="en-US" dirty="0"/>
              <a:t>Microsoft </a:t>
            </a:r>
            <a:r>
              <a:rPr lang="en-US" b="1" dirty="0"/>
              <a:t>Engineering Excellence</a:t>
            </a:r>
            <a:endParaRPr lang="en-US" dirty="0"/>
          </a:p>
        </p:txBody>
      </p:sp>
      <p:sp>
        <p:nvSpPr>
          <p:cNvPr id="6" name="Rectangle 25"/>
          <p:cNvSpPr>
            <a:spLocks noGrp="1" noChangeArrowheads="1"/>
          </p:cNvSpPr>
          <p:nvPr>
            <p:ph type="ftr" sz="quarter" idx="4"/>
          </p:nvPr>
        </p:nvSpPr>
        <p:spPr>
          <a:ln/>
        </p:spPr>
        <p:txBody>
          <a:bodyPr/>
          <a:lstStyle/>
          <a:p>
            <a:r>
              <a:rPr lang="en-US" dirty="0"/>
              <a:t>Microsoft Confidential</a:t>
            </a:r>
          </a:p>
        </p:txBody>
      </p:sp>
      <p:sp>
        <p:nvSpPr>
          <p:cNvPr id="7" name="Rectangle 26"/>
          <p:cNvSpPr>
            <a:spLocks noGrp="1" noChangeArrowheads="1"/>
          </p:cNvSpPr>
          <p:nvPr>
            <p:ph type="sldNum" sz="quarter" idx="5"/>
          </p:nvPr>
        </p:nvSpPr>
        <p:spPr>
          <a:ln/>
        </p:spPr>
        <p:txBody>
          <a:bodyPr/>
          <a:lstStyle/>
          <a:p>
            <a:fld id="{3FD33D2D-E2D5-4EE1-9016-8F7ED9C7926C}" type="slidenum">
              <a:rPr lang="en-US"/>
              <a:pPr/>
              <a:t>11</a:t>
            </a:fld>
            <a:endParaRPr lang="en-US" dirty="0"/>
          </a:p>
        </p:txBody>
      </p:sp>
      <p:sp>
        <p:nvSpPr>
          <p:cNvPr id="615426" name="Rectangle 2"/>
          <p:cNvSpPr>
            <a:spLocks noGrp="1" noRot="1" noChangeAspect="1" noChangeArrowheads="1" noTextEdit="1"/>
          </p:cNvSpPr>
          <p:nvPr>
            <p:ph type="sldImg"/>
          </p:nvPr>
        </p:nvSpPr>
        <p:spPr>
          <a:xfrm>
            <a:off x="1193800" y="457200"/>
            <a:ext cx="4621213" cy="3465513"/>
          </a:xfrm>
          <a:ln/>
        </p:spPr>
      </p:sp>
      <p:sp>
        <p:nvSpPr>
          <p:cNvPr id="615427" name="Rectangle 3"/>
          <p:cNvSpPr>
            <a:spLocks noGrp="1" noChangeArrowheads="1"/>
          </p:cNvSpPr>
          <p:nvPr>
            <p:ph type="body" idx="1"/>
          </p:nvPr>
        </p:nvSpPr>
        <p:spPr>
          <a:xfrm>
            <a:off x="514350" y="4080387"/>
            <a:ext cx="5962650" cy="4876800"/>
          </a:xfrm>
        </p:spPr>
        <p:txBody>
          <a:bodyPr/>
          <a:lstStyle/>
          <a:p>
            <a:pPr>
              <a:buFontTx/>
              <a:buNone/>
            </a:pP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3"/>
          <p:cNvSpPr>
            <a:spLocks noGrp="1" noChangeArrowheads="1"/>
          </p:cNvSpPr>
          <p:nvPr>
            <p:ph type="hdr" sz="quarter"/>
          </p:nvPr>
        </p:nvSpPr>
        <p:spPr>
          <a:ln/>
        </p:spPr>
        <p:txBody>
          <a:bodyPr/>
          <a:lstStyle/>
          <a:p>
            <a:r>
              <a:rPr lang="en-US" dirty="0"/>
              <a:t>Microsoft </a:t>
            </a:r>
            <a:r>
              <a:rPr lang="en-US" b="1" dirty="0"/>
              <a:t>Engineering Excellence</a:t>
            </a:r>
            <a:endParaRPr lang="en-US" dirty="0"/>
          </a:p>
        </p:txBody>
      </p:sp>
      <p:sp>
        <p:nvSpPr>
          <p:cNvPr id="6" name="Rectangle 25"/>
          <p:cNvSpPr>
            <a:spLocks noGrp="1" noChangeArrowheads="1"/>
          </p:cNvSpPr>
          <p:nvPr>
            <p:ph type="ftr" sz="quarter" idx="4"/>
          </p:nvPr>
        </p:nvSpPr>
        <p:spPr>
          <a:ln/>
        </p:spPr>
        <p:txBody>
          <a:bodyPr/>
          <a:lstStyle/>
          <a:p>
            <a:r>
              <a:rPr lang="en-US" dirty="0"/>
              <a:t>Microsoft Confidential</a:t>
            </a:r>
          </a:p>
        </p:txBody>
      </p:sp>
      <p:sp>
        <p:nvSpPr>
          <p:cNvPr id="7" name="Rectangle 26"/>
          <p:cNvSpPr>
            <a:spLocks noGrp="1" noChangeArrowheads="1"/>
          </p:cNvSpPr>
          <p:nvPr>
            <p:ph type="sldNum" sz="quarter" idx="5"/>
          </p:nvPr>
        </p:nvSpPr>
        <p:spPr>
          <a:ln/>
        </p:spPr>
        <p:txBody>
          <a:bodyPr/>
          <a:lstStyle/>
          <a:p>
            <a:fld id="{09056FCF-3AE5-4399-BFF2-76E8DC48CB7B}" type="slidenum">
              <a:rPr lang="en-US"/>
              <a:pPr/>
              <a:t>2</a:t>
            </a:fld>
            <a:endParaRPr lang="en-US" dirty="0"/>
          </a:p>
        </p:txBody>
      </p:sp>
      <p:sp>
        <p:nvSpPr>
          <p:cNvPr id="605186" name="Rectangle 2"/>
          <p:cNvSpPr>
            <a:spLocks noGrp="1" noRot="1" noChangeAspect="1" noChangeArrowheads="1" noTextEdit="1"/>
          </p:cNvSpPr>
          <p:nvPr>
            <p:ph type="sldImg"/>
          </p:nvPr>
        </p:nvSpPr>
        <p:spPr>
          <a:xfrm>
            <a:off x="1193800" y="457200"/>
            <a:ext cx="4621213" cy="3465513"/>
          </a:xfrm>
          <a:ln/>
        </p:spPr>
      </p:sp>
      <p:sp>
        <p:nvSpPr>
          <p:cNvPr id="605187" name="Rectangle 3"/>
          <p:cNvSpPr>
            <a:spLocks noGrp="1" noChangeArrowheads="1"/>
          </p:cNvSpPr>
          <p:nvPr>
            <p:ph type="body" idx="1"/>
          </p:nvPr>
        </p:nvSpPr>
        <p:spPr>
          <a:xfrm>
            <a:off x="514350" y="4088427"/>
            <a:ext cx="5962650" cy="4868760"/>
          </a:xfrm>
        </p:spPr>
        <p:txBody>
          <a:bodyPr/>
          <a:lstStyle/>
          <a:p>
            <a:pPr>
              <a:lnSpc>
                <a:spcPct val="80000"/>
              </a:lnSpc>
              <a:buFontTx/>
              <a:buNone/>
            </a:pPr>
            <a:endParaRPr lang="en-US" dirty="0" smtClean="0"/>
          </a:p>
          <a:p>
            <a:pPr lvl="1">
              <a:lnSpc>
                <a:spcPct val="80000"/>
              </a:lnSpc>
              <a:buFontTx/>
              <a:buNone/>
            </a:pP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2688" y="482600"/>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48CF9F7-43DE-45F3-B8EE-EAF34EA0E622}"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2688" y="482600"/>
            <a:ext cx="4648200" cy="3486150"/>
          </a:xfrm>
        </p:spPr>
      </p:sp>
      <p:sp>
        <p:nvSpPr>
          <p:cNvPr id="3" name="Notes Placeholder 2"/>
          <p:cNvSpPr>
            <a:spLocks noGrp="1"/>
          </p:cNvSpPr>
          <p:nvPr>
            <p:ph type="body" idx="1"/>
          </p:nvPr>
        </p:nvSpPr>
        <p:spPr/>
        <p:txBody>
          <a:bodyPr>
            <a:normAutofit/>
          </a:bodyPr>
          <a:lstStyle/>
          <a:p>
            <a:r>
              <a:rPr lang="en-US" sz="900" b="1" dirty="0" smtClean="0"/>
              <a:t>Problem Engineering:</a:t>
            </a:r>
            <a:r>
              <a:rPr lang="en-US" sz="900" dirty="0" smtClean="0"/>
              <a:t>  The work that is created generally from analysis of recurring problems or work items that require more than just a routine set of steps to correct.  For example, if we have a wide spread problem that is happening across the site, and it requires a substantial amount of time to investigate and work on and drive to resolution, then that could be considered problem engineering. </a:t>
            </a:r>
            <a:endParaRPr lang="en-US" sz="700" dirty="0" smtClean="0"/>
          </a:p>
          <a:p>
            <a:r>
              <a:rPr lang="en-US" sz="900" b="1" dirty="0" smtClean="0"/>
              <a:t> Incident Management</a:t>
            </a:r>
            <a:r>
              <a:rPr lang="en-US" sz="900" dirty="0" smtClean="0"/>
              <a:t>:  Incidents are when something happens and there is a known resolution path. For example, a hardware failure on a machine is an incident.  Generally, our Tier 1 group (Operations Center) is the group that handles Incidents. </a:t>
            </a:r>
            <a:endParaRPr lang="en-US" sz="700" dirty="0" smtClean="0"/>
          </a:p>
          <a:p>
            <a:r>
              <a:rPr lang="en-US" sz="900" b="1" dirty="0" smtClean="0"/>
              <a:t> Site Management: </a:t>
            </a:r>
            <a:r>
              <a:rPr lang="en-US" sz="900" dirty="0" smtClean="0"/>
              <a:t>embodies the work we do on a day to day basis that is required to run the site.  For example, distribution of load, some types of monitoring, reviewing and changing backup and recovery strategies…. It is not facilities related (Our teams don't get involved in that).  </a:t>
            </a:r>
            <a:endParaRPr lang="en-US" sz="700" dirty="0" smtClean="0"/>
          </a:p>
          <a:p>
            <a:r>
              <a:rPr lang="en-US" sz="900" b="1" dirty="0" smtClean="0"/>
              <a:t> Requests: </a:t>
            </a:r>
            <a:r>
              <a:rPr lang="en-US" sz="900" dirty="0" smtClean="0"/>
              <a:t> We get quite a bit of work from partners and product groups, usually in the form of data requests and analysis.  That is RQ.  It is not based on some event or problem that has occurred.  It could be something like getting statistics from the site to report on. </a:t>
            </a:r>
          </a:p>
          <a:p>
            <a:endParaRPr lang="en-US" sz="900" dirty="0"/>
          </a:p>
        </p:txBody>
      </p:sp>
      <p:sp>
        <p:nvSpPr>
          <p:cNvPr id="4" name="Slide Number Placeholder 3"/>
          <p:cNvSpPr>
            <a:spLocks noGrp="1"/>
          </p:cNvSpPr>
          <p:nvPr>
            <p:ph type="sldNum" sz="quarter" idx="10"/>
          </p:nvPr>
        </p:nvSpPr>
        <p:spPr/>
        <p:txBody>
          <a:bodyPr/>
          <a:lstStyle/>
          <a:p>
            <a:fld id="{117A28F2-ACF5-4716-B66E-6C312B5A2931}"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2688" y="482600"/>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48CF9F7-43DE-45F3-B8EE-EAF34EA0E622}"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2688" y="482600"/>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48CF9F7-43DE-45F3-B8EE-EAF34EA0E622}"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2688" y="482600"/>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48CF9F7-43DE-45F3-B8EE-EAF34EA0E622}"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2688" y="482600"/>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48CF9F7-43DE-45F3-B8EE-EAF34EA0E622}"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2688" y="482600"/>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48CF9F7-43DE-45F3-B8EE-EAF34EA0E622}"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pic>
        <p:nvPicPr>
          <p:cNvPr id="434199" name="Picture 23" descr="Bar"/>
          <p:cNvPicPr>
            <a:picLocks noChangeAspect="1" noChangeArrowheads="1"/>
          </p:cNvPicPr>
          <p:nvPr/>
        </p:nvPicPr>
        <p:blipFill>
          <a:blip r:embed="rId3"/>
          <a:srcRect/>
          <a:stretch>
            <a:fillRect/>
          </a:stretch>
        </p:blipFill>
        <p:spPr bwMode="auto">
          <a:xfrm>
            <a:off x="0" y="1565275"/>
            <a:ext cx="6672263" cy="1800225"/>
          </a:xfrm>
          <a:prstGeom prst="rect">
            <a:avLst/>
          </a:prstGeom>
          <a:noFill/>
        </p:spPr>
      </p:pic>
      <p:sp>
        <p:nvSpPr>
          <p:cNvPr id="434178" name="Rectangle 2"/>
          <p:cNvSpPr>
            <a:spLocks noGrp="1" noChangeArrowheads="1"/>
          </p:cNvSpPr>
          <p:nvPr>
            <p:ph type="ctrTitle" hasCustomPrompt="1"/>
          </p:nvPr>
        </p:nvSpPr>
        <p:spPr>
          <a:xfrm>
            <a:off x="627063" y="1874838"/>
            <a:ext cx="8253412" cy="1195387"/>
          </a:xfrm>
        </p:spPr>
        <p:txBody>
          <a:bodyPr/>
          <a:lstStyle>
            <a:lvl1pPr>
              <a:defRPr>
                <a:solidFill>
                  <a:schemeClr val="tx1"/>
                </a:solidFill>
              </a:defRPr>
            </a:lvl1pPr>
          </a:lstStyle>
          <a:p>
            <a:r>
              <a:rPr lang="en-US" dirty="0"/>
              <a:t>Click </a:t>
            </a:r>
            <a:r>
              <a:rPr lang="en-US" dirty="0" smtClean="0"/>
              <a:t>to Add Title </a:t>
            </a:r>
            <a:endParaRPr lang="en-US" dirty="0"/>
          </a:p>
        </p:txBody>
      </p:sp>
      <p:sp>
        <p:nvSpPr>
          <p:cNvPr id="434179" name="Rectangle 3"/>
          <p:cNvSpPr>
            <a:spLocks noGrp="1" noChangeArrowheads="1"/>
          </p:cNvSpPr>
          <p:nvPr>
            <p:ph type="subTitle" idx="1" hasCustomPrompt="1"/>
          </p:nvPr>
        </p:nvSpPr>
        <p:spPr>
          <a:xfrm>
            <a:off x="627063" y="3429000"/>
            <a:ext cx="8253412" cy="2767013"/>
          </a:xfrm>
        </p:spPr>
        <p:txBody>
          <a:bodyPr/>
          <a:lstStyle>
            <a:lvl1pPr marL="0" indent="0">
              <a:buFontTx/>
              <a:buNone/>
              <a:defRPr>
                <a:solidFill>
                  <a:srgbClr val="FF9933"/>
                </a:solidFill>
              </a:defRPr>
            </a:lvl1pPr>
          </a:lstStyle>
          <a:p>
            <a:r>
              <a:rPr lang="en-US" dirty="0"/>
              <a:t>Click to </a:t>
            </a:r>
            <a:r>
              <a:rPr lang="en-US" dirty="0" smtClean="0"/>
              <a:t>Add Subtitle</a:t>
            </a:r>
            <a:endParaRPr lang="en-US" dirty="0"/>
          </a:p>
        </p:txBody>
      </p:sp>
      <p:pic>
        <p:nvPicPr>
          <p:cNvPr id="9" name="Picture 23" descr="Bar"/>
          <p:cNvPicPr>
            <a:picLocks noChangeAspect="1" noChangeArrowheads="1"/>
          </p:cNvPicPr>
          <p:nvPr userDrawn="1"/>
        </p:nvPicPr>
        <p:blipFill>
          <a:blip r:embed="rId3"/>
          <a:srcRect/>
          <a:stretch>
            <a:fillRect/>
          </a:stretch>
        </p:blipFill>
        <p:spPr bwMode="auto">
          <a:xfrm>
            <a:off x="0" y="1565275"/>
            <a:ext cx="6672263" cy="1800225"/>
          </a:xfrm>
          <a:prstGeom prst="rect">
            <a:avLst/>
          </a:prstGeom>
          <a:noFill/>
        </p:spPr>
      </p:pic>
      <p:sp>
        <p:nvSpPr>
          <p:cNvPr id="11" name="TextBox 10"/>
          <p:cNvSpPr txBox="1"/>
          <p:nvPr userDrawn="1"/>
        </p:nvSpPr>
        <p:spPr>
          <a:xfrm>
            <a:off x="5614698" y="6400800"/>
            <a:ext cx="3369833" cy="338554"/>
          </a:xfrm>
          <a:prstGeom prst="rect">
            <a:avLst/>
          </a:prstGeom>
          <a:noFill/>
        </p:spPr>
        <p:txBody>
          <a:bodyPr wrap="none" rtlCol="0">
            <a:spAutoFit/>
          </a:bodyPr>
          <a:lstStyle/>
          <a:p>
            <a:pPr algn="r"/>
            <a:r>
              <a:rPr lang="en-US" sz="1600" b="1" i="1" dirty="0" smtClean="0">
                <a:latin typeface="+mj-lt"/>
              </a:rPr>
              <a:t>Microsoft Live</a:t>
            </a:r>
            <a:r>
              <a:rPr lang="en-US" sz="1600" b="1" i="1" baseline="0" dirty="0" smtClean="0">
                <a:latin typeface="+mj-lt"/>
              </a:rPr>
              <a:t> Platform Services</a:t>
            </a:r>
            <a:endParaRPr lang="en-US" sz="1600" b="1" i="1" dirty="0">
              <a:latin typeface="+mj-lt"/>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spcBef>
                <a:spcPts val="1200"/>
              </a:spcBef>
              <a:buFontTx/>
              <a:buBlip>
                <a:blip r:embed="rId2"/>
              </a:buBlip>
              <a:defRPr/>
            </a:lvl1pPr>
            <a:lvl2pPr>
              <a:spcBef>
                <a:spcPts val="600"/>
              </a:spcBef>
              <a:buFontTx/>
              <a:buBlip>
                <a:blip r:embed="rId3"/>
              </a:buBlip>
              <a:defRPr/>
            </a:lvl2pPr>
            <a:lvl3pPr>
              <a:buFontTx/>
              <a:buBlip>
                <a:blip r:embed="rId3"/>
              </a:buBlip>
              <a:defRPr/>
            </a:lvl3pPr>
            <a:lvl4pPr>
              <a:buFontTx/>
              <a:buBlip>
                <a:blip r:embed="rId3"/>
              </a:buBlip>
              <a:defRPr/>
            </a:lvl4pPr>
            <a:lvl5pPr>
              <a:buNone/>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1488" y="1497013"/>
            <a:ext cx="4127500" cy="4759325"/>
          </a:xfrm>
        </p:spPr>
        <p:txBody>
          <a:bodyPr/>
          <a:lstStyle>
            <a:lvl1pPr>
              <a:buFontTx/>
              <a:buBlip>
                <a:blip r:embed="rId2"/>
              </a:buBlip>
              <a:defRPr sz="2800"/>
            </a:lvl1pPr>
            <a:lvl2pPr>
              <a:buFontTx/>
              <a:buBlip>
                <a:blip r:embed="rId3"/>
              </a:buBlip>
              <a:defRPr sz="2400"/>
            </a:lvl2pPr>
            <a:lvl3pPr>
              <a:buFontTx/>
              <a:buBlip>
                <a:blip r:embed="rId3"/>
              </a:buBlip>
              <a:defRPr sz="2000"/>
            </a:lvl3pPr>
            <a:lvl4pPr>
              <a:buFontTx/>
              <a:buBlip>
                <a:blip r:embed="rId3"/>
              </a:buBlip>
              <a:defRPr sz="1800"/>
            </a:lvl4pPr>
            <a:lvl5pPr>
              <a:buNone/>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4751388" y="1497013"/>
            <a:ext cx="4129087" cy="4759325"/>
          </a:xfrm>
        </p:spPr>
        <p:txBody>
          <a:bodyPr/>
          <a:lstStyle>
            <a:lvl1pPr>
              <a:buFontTx/>
              <a:buBlip>
                <a:blip r:embed="rId2"/>
              </a:buBlip>
              <a:defRPr sz="2800"/>
            </a:lvl1pPr>
            <a:lvl2pPr>
              <a:buFontTx/>
              <a:buBlip>
                <a:blip r:embed="rId3"/>
              </a:buBlip>
              <a:defRPr sz="2400"/>
            </a:lvl2pPr>
            <a:lvl3pPr>
              <a:buFontTx/>
              <a:buBlip>
                <a:blip r:embed="rId3"/>
              </a:buBlip>
              <a:defRPr sz="2000"/>
            </a:lvl3pPr>
            <a:lvl4pPr>
              <a:buFontTx/>
              <a:buBlip>
                <a:blip r:embed="rId3"/>
              </a:buBlip>
              <a:defRPr sz="1800"/>
            </a:lvl4pPr>
            <a:lvl5pPr>
              <a:buNone/>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71488" y="355600"/>
            <a:ext cx="8408987"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71488" y="1497013"/>
            <a:ext cx="8408987" cy="4759325"/>
          </a:xfrm>
        </p:spPr>
        <p:txBody>
          <a:bodyPr/>
          <a:lstStyle>
            <a:lvl1pPr>
              <a:buFontTx/>
              <a:buBlip>
                <a:blip r:embed="rId2"/>
              </a:buBlip>
              <a:defRPr/>
            </a:lvl1pPr>
          </a:lstStyle>
          <a:p>
            <a:r>
              <a:rPr lang="en-US" dirty="0" smtClean="0"/>
              <a:t>Click icon to add table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71488" y="355600"/>
            <a:ext cx="8408987"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71488" y="1497013"/>
            <a:ext cx="4127500" cy="4759325"/>
          </a:xfrm>
        </p:spPr>
        <p:txBody>
          <a:bodyPr/>
          <a:lstStyle>
            <a:lvl1pPr>
              <a:buFontTx/>
              <a:buBlip>
                <a:blip r:embed="rId2"/>
              </a:buBlip>
              <a:defRPr/>
            </a:lvl1pPr>
            <a:lvl2pPr>
              <a:buFontTx/>
              <a:buBlip>
                <a:blip r:embed="rId3"/>
              </a:buBlip>
              <a:defRPr/>
            </a:lvl2pPr>
            <a:lvl3pPr>
              <a:buFontTx/>
              <a:buBlip>
                <a:blip r:embed="rId3"/>
              </a:buBlip>
              <a:defRPr/>
            </a:lvl3pPr>
            <a:lvl4pPr>
              <a:buFontTx/>
              <a:buBlip>
                <a:blip r:embed="rId3"/>
              </a:buBlip>
              <a:defRPr/>
            </a:lvl4pPr>
            <a:lvl5pPr>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Text Placeholder 3"/>
          <p:cNvSpPr>
            <a:spLocks noGrp="1"/>
          </p:cNvSpPr>
          <p:nvPr>
            <p:ph type="body" sz="half" idx="2"/>
          </p:nvPr>
        </p:nvSpPr>
        <p:spPr>
          <a:xfrm>
            <a:off x="4751388" y="1497013"/>
            <a:ext cx="4129087" cy="4759325"/>
          </a:xfrm>
        </p:spPr>
        <p:txBody>
          <a:bodyPr/>
          <a:lstStyle>
            <a:lvl1pPr>
              <a:buFontTx/>
              <a:buBlip>
                <a:blip r:embed="rId2"/>
              </a:buBlip>
              <a:defRPr/>
            </a:lvl1pPr>
            <a:lvl2pPr>
              <a:buFontTx/>
              <a:buBlip>
                <a:blip r:embed="rId3"/>
              </a:buBlip>
              <a:defRPr/>
            </a:lvl2pPr>
            <a:lvl3pPr>
              <a:buFontTx/>
              <a:buBlip>
                <a:blip r:embed="rId3"/>
              </a:buBlip>
              <a:defRPr/>
            </a:lvl3pPr>
            <a:lvl4pPr>
              <a:buFontTx/>
              <a:buBlip>
                <a:blip r:embed="rId3"/>
              </a:buBlip>
              <a:defRPr/>
            </a:lvl4pPr>
            <a:lvl5pPr>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dirty="0" smtClean="0"/>
              <a:t>1/23/2007</a:t>
            </a:r>
            <a:endParaRPr lang="en-US" dirty="0"/>
          </a:p>
        </p:txBody>
      </p:sp>
      <p:sp>
        <p:nvSpPr>
          <p:cNvPr id="5" name="Slide Number Placeholder 4"/>
          <p:cNvSpPr>
            <a:spLocks noGrp="1"/>
          </p:cNvSpPr>
          <p:nvPr>
            <p:ph type="sldNum" sz="quarter" idx="11"/>
          </p:nvPr>
        </p:nvSpPr>
        <p:spPr>
          <a:xfrm>
            <a:off x="6553200" y="6356350"/>
            <a:ext cx="2133600" cy="365125"/>
          </a:xfrm>
          <a:prstGeom prst="rect">
            <a:avLst/>
          </a:prstGeom>
        </p:spPr>
        <p:txBody>
          <a:bodyPr/>
          <a:lstStyle/>
          <a:p>
            <a:fld id="{EF36137C-55E2-4FB8-A784-E6D0FD1CA50E}" type="slidenum">
              <a:rPr lang="en-US" smtClean="0"/>
              <a:pPr/>
              <a:t>‹#›</a:t>
            </a:fld>
            <a:endParaRPr lang="en-US" dirty="0"/>
          </a:p>
        </p:txBody>
      </p:sp>
      <p:sp>
        <p:nvSpPr>
          <p:cNvPr id="6" name="Footer Placeholder 5"/>
          <p:cNvSpPr>
            <a:spLocks noGrp="1"/>
          </p:cNvSpPr>
          <p:nvPr>
            <p:ph type="ftr" sz="quarter" idx="12"/>
          </p:nvPr>
        </p:nvSpPr>
        <p:spPr>
          <a:xfrm>
            <a:off x="3124200" y="6356350"/>
            <a:ext cx="2895600" cy="365125"/>
          </a:xfrm>
          <a:prstGeom prst="rect">
            <a:avLst/>
          </a:prstGeom>
        </p:spPr>
        <p:txBody>
          <a:bodyPr/>
          <a:lstStyle/>
          <a:p>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0">
            <a:lum/>
          </a:blip>
          <a:srcRect/>
          <a:stretch>
            <a:fillRect/>
          </a:stretch>
        </a:blipFill>
        <a:effectLst/>
      </p:bgPr>
    </p:bg>
    <p:spTree>
      <p:nvGrpSpPr>
        <p:cNvPr id="1" name=""/>
        <p:cNvGrpSpPr/>
        <p:nvPr/>
      </p:nvGrpSpPr>
      <p:grpSpPr>
        <a:xfrm>
          <a:off x="0" y="0"/>
          <a:ext cx="0" cy="0"/>
          <a:chOff x="0" y="0"/>
          <a:chExt cx="0" cy="0"/>
        </a:xfrm>
      </p:grpSpPr>
      <p:sp>
        <p:nvSpPr>
          <p:cNvPr id="433154" name="Rectangle 2"/>
          <p:cNvSpPr>
            <a:spLocks noGrp="1" noChangeArrowheads="1"/>
          </p:cNvSpPr>
          <p:nvPr>
            <p:ph type="title"/>
          </p:nvPr>
        </p:nvSpPr>
        <p:spPr bwMode="auto">
          <a:xfrm>
            <a:off x="471488" y="355600"/>
            <a:ext cx="8408987" cy="114300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p>
            <a:pPr lvl="0"/>
            <a:r>
              <a:rPr lang="en-US" smtClean="0"/>
              <a:t>Click to edit Master title style</a:t>
            </a:r>
            <a:endParaRPr lang="en-US" dirty="0" smtClean="0"/>
          </a:p>
        </p:txBody>
      </p:sp>
      <p:sp>
        <p:nvSpPr>
          <p:cNvPr id="433155" name="Rectangle 3"/>
          <p:cNvSpPr>
            <a:spLocks noGrp="1" noChangeArrowheads="1"/>
          </p:cNvSpPr>
          <p:nvPr>
            <p:ph type="body" idx="1"/>
          </p:nvPr>
        </p:nvSpPr>
        <p:spPr bwMode="auto">
          <a:xfrm>
            <a:off x="471488" y="1497013"/>
            <a:ext cx="8408987" cy="47593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dirty="0" smtClean="0"/>
              <a:t>Click to edit Master text styles, first level</a:t>
            </a:r>
          </a:p>
          <a:p>
            <a:pPr lvl="1"/>
            <a:r>
              <a:rPr lang="en-US" dirty="0" smtClean="0"/>
              <a:t>Second level bulleted text</a:t>
            </a:r>
          </a:p>
          <a:p>
            <a:pPr lvl="2"/>
            <a:r>
              <a:rPr lang="en-US" dirty="0" smtClean="0"/>
              <a:t>Third level bulleted text</a:t>
            </a:r>
          </a:p>
          <a:p>
            <a:pPr lvl="3"/>
            <a:r>
              <a:rPr lang="en-US" dirty="0" smtClean="0"/>
              <a:t>Fourth level bulleted text (only if necessary)</a:t>
            </a:r>
          </a:p>
        </p:txBody>
      </p:sp>
      <p:sp>
        <p:nvSpPr>
          <p:cNvPr id="5" name="Rectangle 4"/>
          <p:cNvSpPr/>
          <p:nvPr userDrawn="1"/>
        </p:nvSpPr>
        <p:spPr>
          <a:xfrm>
            <a:off x="5067300" y="6372225"/>
            <a:ext cx="3905250" cy="338554"/>
          </a:xfrm>
          <a:prstGeom prst="rect">
            <a:avLst/>
          </a:prstGeom>
        </p:spPr>
        <p:txBody>
          <a:bodyPr wrap="square">
            <a:spAutoFit/>
          </a:bodyPr>
          <a:lstStyle/>
          <a:p>
            <a:pPr algn="r"/>
            <a:r>
              <a:rPr lang="en-US" sz="1600" b="1" i="1" kern="1200" dirty="0" smtClean="0">
                <a:solidFill>
                  <a:schemeClr val="tx1"/>
                </a:solidFill>
                <a:effectLst>
                  <a:outerShdw blurRad="38100" dist="38100" dir="2700000" algn="tl">
                    <a:srgbClr val="000000">
                      <a:alpha val="43137"/>
                    </a:srgbClr>
                  </a:outerShdw>
                </a:effectLst>
                <a:latin typeface="Segoe" pitchFamily="34" charset="0"/>
                <a:ea typeface="+mn-ea"/>
                <a:cs typeface="+mn-cs"/>
              </a:rPr>
              <a:t>Microsoft Live</a:t>
            </a:r>
            <a:r>
              <a:rPr lang="en-US" sz="1600" b="1" i="1" kern="1200" baseline="0" dirty="0" smtClean="0">
                <a:solidFill>
                  <a:schemeClr val="tx1"/>
                </a:solidFill>
                <a:effectLst>
                  <a:outerShdw blurRad="38100" dist="38100" dir="2700000" algn="tl">
                    <a:srgbClr val="000000">
                      <a:alpha val="43137"/>
                    </a:srgbClr>
                  </a:outerShdw>
                </a:effectLst>
                <a:latin typeface="Segoe" pitchFamily="34" charset="0"/>
                <a:ea typeface="+mn-ea"/>
                <a:cs typeface="+mn-cs"/>
              </a:rPr>
              <a:t> Platform Services</a:t>
            </a:r>
            <a:endParaRPr lang="en-US" sz="1600" b="1" i="1" kern="1200" dirty="0">
              <a:solidFill>
                <a:schemeClr val="tx1"/>
              </a:solidFill>
              <a:effectLst>
                <a:outerShdw blurRad="38100" dist="38100" dir="2700000" algn="tl">
                  <a:srgbClr val="000000">
                    <a:alpha val="43137"/>
                  </a:srgbClr>
                </a:outerShdw>
              </a:effectLst>
              <a:latin typeface="Segoe" pitchFamily="34" charset="0"/>
              <a:ea typeface="+mn-ea"/>
              <a:cs typeface="+mn-cs"/>
            </a:endParaRPr>
          </a:p>
        </p:txBody>
      </p:sp>
    </p:spTree>
  </p:cSld>
  <p:clrMap bg1="dk2" tx1="lt1" bg2="dk1" tx2="lt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3" r:id="rId6"/>
    <p:sldLayoutId id="2147483674" r:id="rId7"/>
    <p:sldLayoutId id="2147483675" r:id="rId8"/>
  </p:sldLayoutIdLst>
  <p:timing>
    <p:tnLst>
      <p:par>
        <p:cTn id="1" dur="indefinite" restart="never" nodeType="tmRoot"/>
      </p:par>
    </p:tnLst>
  </p:timing>
  <p:txStyles>
    <p:titleStyle>
      <a:lvl1pPr algn="l" rtl="0" eaLnBrk="1" fontAlgn="base" hangingPunct="1">
        <a:lnSpc>
          <a:spcPct val="90000"/>
        </a:lnSpc>
        <a:spcBef>
          <a:spcPct val="0"/>
        </a:spcBef>
        <a:spcAft>
          <a:spcPct val="0"/>
        </a:spcAft>
        <a:defRPr sz="3600" b="1">
          <a:solidFill>
            <a:srgbClr val="FF9933"/>
          </a:solidFill>
          <a:effectLst>
            <a:outerShdw blurRad="38100" dist="38100" dir="2700000" algn="tl">
              <a:srgbClr val="000000"/>
            </a:outerShdw>
          </a:effectLst>
          <a:latin typeface="+mj-lt"/>
          <a:ea typeface="+mj-ea"/>
          <a:cs typeface="+mj-cs"/>
        </a:defRPr>
      </a:lvl1pPr>
      <a:lvl2pPr algn="l" rtl="0" eaLnBrk="1" fontAlgn="base" hangingPunct="1">
        <a:lnSpc>
          <a:spcPct val="90000"/>
        </a:lnSpc>
        <a:spcBef>
          <a:spcPct val="0"/>
        </a:spcBef>
        <a:spcAft>
          <a:spcPct val="0"/>
        </a:spcAft>
        <a:defRPr sz="3600" b="1">
          <a:solidFill>
            <a:schemeClr val="tx2"/>
          </a:solidFill>
          <a:effectLst>
            <a:outerShdw blurRad="38100" dist="38100" dir="2700000" algn="tl">
              <a:srgbClr val="000000"/>
            </a:outerShdw>
          </a:effectLst>
          <a:latin typeface="Segoe Semibold" pitchFamily="34" charset="0"/>
        </a:defRPr>
      </a:lvl2pPr>
      <a:lvl3pPr algn="l" rtl="0" eaLnBrk="1" fontAlgn="base" hangingPunct="1">
        <a:lnSpc>
          <a:spcPct val="90000"/>
        </a:lnSpc>
        <a:spcBef>
          <a:spcPct val="0"/>
        </a:spcBef>
        <a:spcAft>
          <a:spcPct val="0"/>
        </a:spcAft>
        <a:defRPr sz="3600" b="1">
          <a:solidFill>
            <a:schemeClr val="tx2"/>
          </a:solidFill>
          <a:effectLst>
            <a:outerShdw blurRad="38100" dist="38100" dir="2700000" algn="tl">
              <a:srgbClr val="000000"/>
            </a:outerShdw>
          </a:effectLst>
          <a:latin typeface="Segoe Semibold" pitchFamily="34" charset="0"/>
        </a:defRPr>
      </a:lvl3pPr>
      <a:lvl4pPr algn="l" rtl="0" eaLnBrk="1" fontAlgn="base" hangingPunct="1">
        <a:lnSpc>
          <a:spcPct val="90000"/>
        </a:lnSpc>
        <a:spcBef>
          <a:spcPct val="0"/>
        </a:spcBef>
        <a:spcAft>
          <a:spcPct val="0"/>
        </a:spcAft>
        <a:defRPr sz="3600" b="1">
          <a:solidFill>
            <a:schemeClr val="tx2"/>
          </a:solidFill>
          <a:effectLst>
            <a:outerShdw blurRad="38100" dist="38100" dir="2700000" algn="tl">
              <a:srgbClr val="000000"/>
            </a:outerShdw>
          </a:effectLst>
          <a:latin typeface="Segoe Semibold" pitchFamily="34" charset="0"/>
        </a:defRPr>
      </a:lvl4pPr>
      <a:lvl5pPr algn="l" rtl="0" eaLnBrk="1" fontAlgn="base" hangingPunct="1">
        <a:lnSpc>
          <a:spcPct val="90000"/>
        </a:lnSpc>
        <a:spcBef>
          <a:spcPct val="0"/>
        </a:spcBef>
        <a:spcAft>
          <a:spcPct val="0"/>
        </a:spcAft>
        <a:defRPr sz="3600" b="1">
          <a:solidFill>
            <a:schemeClr val="tx2"/>
          </a:solidFill>
          <a:effectLst>
            <a:outerShdw blurRad="38100" dist="38100" dir="2700000" algn="tl">
              <a:srgbClr val="000000"/>
            </a:outerShdw>
          </a:effectLst>
          <a:latin typeface="Segoe Semibold" pitchFamily="34" charset="0"/>
        </a:defRPr>
      </a:lvl5pPr>
      <a:lvl6pPr marL="457200" algn="l" rtl="0" eaLnBrk="1" fontAlgn="base" hangingPunct="1">
        <a:lnSpc>
          <a:spcPct val="90000"/>
        </a:lnSpc>
        <a:spcBef>
          <a:spcPct val="0"/>
        </a:spcBef>
        <a:spcAft>
          <a:spcPct val="0"/>
        </a:spcAft>
        <a:defRPr sz="3600" b="1">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b="1">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b="1">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b="1">
          <a:solidFill>
            <a:schemeClr val="tx2"/>
          </a:solidFill>
          <a:effectLst>
            <a:outerShdw blurRad="38100" dist="38100" dir="2700000" algn="tl">
              <a:srgbClr val="000000"/>
            </a:outerShdw>
          </a:effectLst>
          <a:latin typeface="Segoe Semibold" pitchFamily="34" charset="0"/>
        </a:defRPr>
      </a:lvl9pPr>
    </p:titleStyle>
    <p:bodyStyle>
      <a:lvl1pPr marL="227013" indent="-227013" algn="l" rtl="0" eaLnBrk="1" fontAlgn="base" hangingPunct="1">
        <a:spcBef>
          <a:spcPct val="20000"/>
        </a:spcBef>
        <a:spcAft>
          <a:spcPct val="0"/>
        </a:spcAft>
        <a:buClr>
          <a:schemeClr val="hlink"/>
        </a:buClr>
        <a:buSzPct val="80000"/>
        <a:buFontTx/>
        <a:buBlip>
          <a:blip r:embed="rId11"/>
        </a:buBlip>
        <a:defRPr sz="2400">
          <a:solidFill>
            <a:schemeClr val="tx1"/>
          </a:solidFill>
          <a:effectLst>
            <a:outerShdw blurRad="38100" dist="38100" dir="2700000" algn="tl">
              <a:srgbClr val="000000"/>
            </a:outerShdw>
          </a:effectLst>
          <a:latin typeface="+mn-lt"/>
          <a:ea typeface="+mn-ea"/>
          <a:cs typeface="+mn-cs"/>
        </a:defRPr>
      </a:lvl1pPr>
      <a:lvl2pPr marL="458788" indent="-230188" algn="l" rtl="0" eaLnBrk="1" fontAlgn="base" hangingPunct="1">
        <a:spcBef>
          <a:spcPct val="0"/>
        </a:spcBef>
        <a:spcAft>
          <a:spcPct val="0"/>
        </a:spcAft>
        <a:buClr>
          <a:schemeClr val="accent2"/>
        </a:buClr>
        <a:buSzPct val="80000"/>
        <a:buFontTx/>
        <a:buBlip>
          <a:blip r:embed="rId12"/>
        </a:buBlip>
        <a:defRPr sz="2000">
          <a:solidFill>
            <a:schemeClr val="tx1"/>
          </a:solidFill>
          <a:effectLst>
            <a:outerShdw blurRad="38100" dist="38100" dir="2700000" algn="tl">
              <a:srgbClr val="000000"/>
            </a:outerShdw>
          </a:effectLst>
          <a:latin typeface="+mn-lt"/>
        </a:defRPr>
      </a:lvl2pPr>
      <a:lvl3pPr marL="688975" indent="-228600" algn="l" rtl="0" eaLnBrk="1" fontAlgn="base" hangingPunct="1">
        <a:spcBef>
          <a:spcPct val="0"/>
        </a:spcBef>
        <a:spcAft>
          <a:spcPct val="0"/>
        </a:spcAft>
        <a:buClr>
          <a:schemeClr val="accent1"/>
        </a:buClr>
        <a:buSzPct val="80000"/>
        <a:buFontTx/>
        <a:buBlip>
          <a:blip r:embed="rId12"/>
        </a:buBlip>
        <a:defRPr>
          <a:solidFill>
            <a:schemeClr val="tx1"/>
          </a:solidFill>
          <a:effectLst>
            <a:outerShdw blurRad="38100" dist="38100" dir="2700000" algn="tl">
              <a:srgbClr val="000000"/>
            </a:outerShdw>
          </a:effectLst>
          <a:latin typeface="+mn-lt"/>
        </a:defRPr>
      </a:lvl3pPr>
      <a:lvl4pPr marL="908050" indent="-217488" algn="l" rtl="0" eaLnBrk="1" fontAlgn="base" hangingPunct="1">
        <a:spcBef>
          <a:spcPct val="0"/>
        </a:spcBef>
        <a:spcAft>
          <a:spcPct val="30000"/>
        </a:spcAft>
        <a:buClr>
          <a:srgbClr val="CC5511"/>
        </a:buClr>
        <a:buSzPct val="80000"/>
        <a:buFontTx/>
        <a:buBlip>
          <a:blip r:embed="rId12"/>
        </a:buBlip>
        <a:defRPr sz="16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research.microsoft.com/~jamesrh" TargetMode="External"/><Relationship Id="rId7" Type="http://schemas.openxmlformats.org/officeDocument/2006/relationships/hyperlink" Target="http://www.sciam.com/article.cfm?articleID=000DAA41-3B4E-1EB7-BDC0809EC588EE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www.cs.berkeley.edu/~pattrsn/talks/HPCAkeynote.ppt" TargetMode="External"/><Relationship Id="rId5" Type="http://schemas.openxmlformats.org/officeDocument/2006/relationships/hyperlink" Target="http://roc.cs.berkeley.edu/" TargetMode="External"/><Relationship Id="rId4" Type="http://schemas.openxmlformats.org/officeDocument/2006/relationships/hyperlink" Target="http://research.microsoft.com/users/misard/papers/osr2007.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Rectangle 2"/>
          <p:cNvSpPr>
            <a:spLocks noGrp="1" noChangeArrowheads="1"/>
          </p:cNvSpPr>
          <p:nvPr>
            <p:ph type="ctrTitle"/>
          </p:nvPr>
        </p:nvSpPr>
        <p:spPr/>
        <p:txBody>
          <a:bodyPr/>
          <a:lstStyle/>
          <a:p>
            <a:r>
              <a:rPr lang="en-US" dirty="0" smtClean="0"/>
              <a:t>Designing and Deploying Internet-Scale Services</a:t>
            </a:r>
            <a:endParaRPr lang="en-US" dirty="0"/>
          </a:p>
        </p:txBody>
      </p:sp>
      <p:sp>
        <p:nvSpPr>
          <p:cNvPr id="593924" name="Rectangle 4"/>
          <p:cNvSpPr>
            <a:spLocks noChangeArrowheads="1"/>
          </p:cNvSpPr>
          <p:nvPr/>
        </p:nvSpPr>
        <p:spPr bwMode="auto">
          <a:xfrm>
            <a:off x="627063" y="4322763"/>
            <a:ext cx="8261350" cy="1963737"/>
          </a:xfrm>
          <a:prstGeom prst="rect">
            <a:avLst/>
          </a:prstGeom>
          <a:noFill/>
          <a:ln w="9525">
            <a:noFill/>
            <a:miter lim="800000"/>
            <a:headEnd/>
            <a:tailEnd/>
          </a:ln>
          <a:effectLst/>
        </p:spPr>
        <p:txBody>
          <a:bodyPr lIns="0" tIns="0" rIns="0" bIns="0"/>
          <a:lstStyle/>
          <a:p>
            <a:pPr algn="ctr">
              <a:spcBef>
                <a:spcPct val="20000"/>
              </a:spcBef>
              <a:buClr>
                <a:schemeClr val="hlink"/>
              </a:buClr>
              <a:buSzPct val="80000"/>
            </a:pPr>
            <a:r>
              <a:rPr lang="en-US" sz="2800" dirty="0" smtClean="0">
                <a:solidFill>
                  <a:srgbClr val="FF9933"/>
                </a:solidFill>
                <a:effectLst>
                  <a:outerShdw blurRad="38100" dist="38100" dir="2700000" algn="ctr" rotWithShape="0">
                    <a:srgbClr val="000000"/>
                  </a:outerShdw>
                </a:effectLst>
              </a:rPr>
              <a:t>James Hamilton, Architect</a:t>
            </a:r>
            <a:r>
              <a:rPr lang="en-US" dirty="0">
                <a:solidFill>
                  <a:srgbClr val="FF9933"/>
                </a:solidFill>
                <a:effectLst>
                  <a:outerShdw blurRad="38100" dist="38100" dir="2700000" algn="ctr" rotWithShape="0">
                    <a:srgbClr val="000000"/>
                  </a:outerShdw>
                </a:effectLst>
              </a:rPr>
              <a:t/>
            </a:r>
            <a:br>
              <a:rPr lang="en-US" dirty="0">
                <a:solidFill>
                  <a:srgbClr val="FF9933"/>
                </a:solidFill>
                <a:effectLst>
                  <a:outerShdw blurRad="38100" dist="38100" dir="2700000" algn="ctr" rotWithShape="0">
                    <a:srgbClr val="000000"/>
                  </a:outerShdw>
                </a:effectLst>
              </a:rPr>
            </a:br>
            <a:endParaRPr lang="en-US" dirty="0" smtClean="0">
              <a:solidFill>
                <a:srgbClr val="FF9933"/>
              </a:solidFill>
              <a:effectLst>
                <a:outerShdw blurRad="38100" dist="38100" dir="2700000" algn="ctr" rotWithShape="0">
                  <a:srgbClr val="000000"/>
                </a:outerShdw>
              </a:effectLst>
            </a:endParaRPr>
          </a:p>
          <a:p>
            <a:pPr algn="ctr">
              <a:spcBef>
                <a:spcPct val="20000"/>
              </a:spcBef>
              <a:buClr>
                <a:schemeClr val="hlink"/>
              </a:buClr>
              <a:buSzPct val="80000"/>
            </a:pPr>
            <a:r>
              <a:rPr lang="en-US" sz="1600" dirty="0" smtClean="0">
                <a:solidFill>
                  <a:srgbClr val="FF9933"/>
                </a:solidFill>
                <a:effectLst>
                  <a:outerShdw blurRad="38100" dist="38100" dir="2700000" algn="ctr" rotWithShape="0">
                    <a:srgbClr val="000000"/>
                  </a:outerShdw>
                </a:effectLst>
              </a:rPr>
              <a:t>Windows Live Platform Services</a:t>
            </a:r>
          </a:p>
          <a:p>
            <a:pPr algn="ctr">
              <a:spcBef>
                <a:spcPct val="20000"/>
              </a:spcBef>
              <a:buClr>
                <a:schemeClr val="hlink"/>
              </a:buClr>
              <a:buSzPct val="80000"/>
            </a:pPr>
            <a:r>
              <a:rPr lang="en-US" sz="1600" dirty="0" smtClean="0">
                <a:solidFill>
                  <a:srgbClr val="FF9933"/>
                </a:solidFill>
                <a:effectLst>
                  <a:outerShdw blurRad="38100" dist="38100" dir="2700000" algn="ctr" rotWithShape="0">
                    <a:srgbClr val="000000"/>
                  </a:outerShdw>
                </a:effectLst>
              </a:rPr>
              <a:t>JamesRH@microsoft.com</a:t>
            </a:r>
          </a:p>
          <a:p>
            <a:pPr algn="ctr">
              <a:spcBef>
                <a:spcPct val="20000"/>
              </a:spcBef>
              <a:buClr>
                <a:schemeClr val="hlink"/>
              </a:buClr>
              <a:buSzPct val="80000"/>
            </a:pPr>
            <a:r>
              <a:rPr lang="en-US" sz="1600" dirty="0" smtClean="0">
                <a:solidFill>
                  <a:srgbClr val="FF9933"/>
                </a:solidFill>
                <a:effectLst>
                  <a:outerShdw blurRad="38100" dist="38100" dir="2700000" algn="ctr" rotWithShape="0">
                    <a:srgbClr val="000000"/>
                  </a:outerShdw>
                </a:effectLst>
              </a:rPr>
              <a:t>http://research.microsoft.com/~jamesrh</a:t>
            </a:r>
            <a:endParaRPr lang="en-US" sz="1600" dirty="0">
              <a:solidFill>
                <a:srgbClr val="FF9933"/>
              </a:solidFill>
              <a:effectLst>
                <a:outerShdw blurRad="38100" dist="38100" dir="2700000" algn="ctr" rotWithShape="0">
                  <a:srgbClr val="000000"/>
                </a:outerShdw>
              </a:effectLst>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Reduced operations costs &amp; improved reliability through automation</a:t>
            </a:r>
          </a:p>
          <a:p>
            <a:r>
              <a:rPr lang="en-US" dirty="0" smtClean="0"/>
              <a:t>Full automation dependent upon partitioning &amp; redundancy</a:t>
            </a:r>
          </a:p>
          <a:p>
            <a:r>
              <a:rPr lang="en-US" dirty="0" smtClean="0"/>
              <a:t>Each human administrative interaction is opportunity for error</a:t>
            </a:r>
          </a:p>
          <a:p>
            <a:r>
              <a:rPr lang="en-US" dirty="0" smtClean="0"/>
              <a:t>Design for failure in all components &amp; test frequently</a:t>
            </a:r>
          </a:p>
          <a:p>
            <a:r>
              <a:rPr lang="en-US" dirty="0" smtClean="0"/>
              <a:t>Rollback &amp; deep monitoring allows safe production testing</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03" name="Rectangle 3"/>
          <p:cNvSpPr>
            <a:spLocks noGrp="1" noChangeArrowheads="1"/>
          </p:cNvSpPr>
          <p:nvPr>
            <p:ph type="title"/>
          </p:nvPr>
        </p:nvSpPr>
        <p:spPr/>
        <p:txBody>
          <a:bodyPr/>
          <a:lstStyle/>
          <a:p>
            <a:r>
              <a:rPr lang="en-US" dirty="0" smtClean="0"/>
              <a:t>More Information</a:t>
            </a:r>
            <a:endParaRPr lang="en-US" dirty="0"/>
          </a:p>
        </p:txBody>
      </p:sp>
      <p:sp>
        <p:nvSpPr>
          <p:cNvPr id="614402" name="Rectangle 2"/>
          <p:cNvSpPr>
            <a:spLocks noGrp="1" noChangeArrowheads="1"/>
          </p:cNvSpPr>
          <p:nvPr>
            <p:ph idx="1"/>
          </p:nvPr>
        </p:nvSpPr>
        <p:spPr/>
        <p:txBody>
          <a:bodyPr/>
          <a:lstStyle/>
          <a:p>
            <a:r>
              <a:rPr lang="en-US" dirty="0" smtClean="0"/>
              <a:t>Designing and Deploying Internet-Scale Services Paper:</a:t>
            </a:r>
          </a:p>
          <a:p>
            <a:pPr lvl="1"/>
            <a:r>
              <a:rPr lang="en-US" dirty="0" smtClean="0">
                <a:hlinkClick r:id="rId3"/>
              </a:rPr>
              <a:t>http://research.microsoft.com/~jamesrh</a:t>
            </a:r>
            <a:endParaRPr lang="en-US" dirty="0" smtClean="0"/>
          </a:p>
          <a:p>
            <a:r>
              <a:rPr lang="en-US" dirty="0" smtClean="0"/>
              <a:t>Autopilot: Automatic Data Center Operation</a:t>
            </a:r>
          </a:p>
          <a:p>
            <a:pPr lvl="1"/>
            <a:r>
              <a:rPr lang="en-US" u="sng" dirty="0" smtClean="0">
                <a:hlinkClick r:id="rId4"/>
              </a:rPr>
              <a:t>http://research.microsoft.com/users/misard/papers/osr2007.pdf</a:t>
            </a:r>
            <a:endParaRPr lang="en-US" sz="2800" dirty="0" smtClean="0"/>
          </a:p>
          <a:p>
            <a:r>
              <a:rPr lang="en-US" dirty="0" smtClean="0"/>
              <a:t> R</a:t>
            </a:r>
            <a:r>
              <a:rPr lang="en-US" i="1" dirty="0" smtClean="0"/>
              <a:t>ecovery Oriented Computing</a:t>
            </a:r>
          </a:p>
          <a:p>
            <a:pPr lvl="1"/>
            <a:r>
              <a:rPr lang="en-US" u="sng" dirty="0" smtClean="0">
                <a:hlinkClick r:id="rId5"/>
              </a:rPr>
              <a:t>http://roc.cs.berkeley.edu/</a:t>
            </a:r>
            <a:endParaRPr lang="en-US" sz="2800" u="sng" dirty="0" smtClean="0"/>
          </a:p>
          <a:p>
            <a:pPr lvl="1"/>
            <a:r>
              <a:rPr lang="en-US" u="sng" dirty="0" smtClean="0">
                <a:hlinkClick r:id="rId6"/>
              </a:rPr>
              <a:t>http://www.cs.berkeley.edu/~pattrsn/talks/HPCAkeynote.ppt</a:t>
            </a:r>
            <a:endParaRPr lang="en-US" sz="2800" dirty="0" smtClean="0"/>
          </a:p>
          <a:p>
            <a:pPr lvl="1"/>
            <a:r>
              <a:rPr lang="en-US" u="sng" dirty="0" smtClean="0">
                <a:hlinkClick r:id="rId7"/>
              </a:rPr>
              <a:t>http://www.sciam.com/article.cfm?articleID=000DAA41-3B4E-1EB7-BDC0809EC588EEDF</a:t>
            </a:r>
            <a:endParaRPr lang="en-US" sz="2800" dirty="0" smtClean="0"/>
          </a:p>
          <a:p>
            <a:r>
              <a:rPr lang="en-US" dirty="0" smtClean="0"/>
              <a:t> These Slides:</a:t>
            </a:r>
          </a:p>
          <a:p>
            <a:pPr lvl="1"/>
            <a:r>
              <a:rPr lang="en-US" dirty="0" smtClean="0">
                <a:hlinkClick r:id="rId3"/>
              </a:rPr>
              <a:t>http://research.microsoft.com/~jamesrh</a:t>
            </a:r>
            <a:r>
              <a:rPr lang="en-US" dirty="0" smtClean="0"/>
              <a:t> </a:t>
            </a:r>
          </a:p>
          <a:p>
            <a:pPr lvl="2">
              <a:buNone/>
            </a:pPr>
            <a:endParaRPr lang="en-US" dirty="0" smtClean="0"/>
          </a:p>
          <a:p>
            <a:pPr lvl="1"/>
            <a:endParaRPr lang="en-US" dirty="0" smtClean="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62" name="Rectangle 2"/>
          <p:cNvSpPr>
            <a:spLocks noGrp="1" noChangeArrowheads="1"/>
          </p:cNvSpPr>
          <p:nvPr>
            <p:ph type="title"/>
          </p:nvPr>
        </p:nvSpPr>
        <p:spPr/>
        <p:txBody>
          <a:bodyPr/>
          <a:lstStyle/>
          <a:p>
            <a:r>
              <a:rPr lang="en-US" dirty="0" smtClean="0"/>
              <a:t>Agenda</a:t>
            </a:r>
            <a:endParaRPr lang="en-US" dirty="0"/>
          </a:p>
        </p:txBody>
      </p:sp>
      <p:sp>
        <p:nvSpPr>
          <p:cNvPr id="604163" name="Rectangle 3"/>
          <p:cNvSpPr>
            <a:spLocks noGrp="1" noChangeArrowheads="1"/>
          </p:cNvSpPr>
          <p:nvPr>
            <p:ph idx="1"/>
          </p:nvPr>
        </p:nvSpPr>
        <p:spPr/>
        <p:txBody>
          <a:bodyPr/>
          <a:lstStyle/>
          <a:p>
            <a:r>
              <a:rPr lang="en-US" sz="2800" dirty="0" smtClean="0"/>
              <a:t>Overview</a:t>
            </a:r>
          </a:p>
          <a:p>
            <a:r>
              <a:rPr lang="en-US" sz="2800" dirty="0" smtClean="0"/>
              <a:t>Recovery-oriented computing</a:t>
            </a:r>
          </a:p>
          <a:p>
            <a:r>
              <a:rPr lang="en-US" sz="2800" dirty="0" smtClean="0"/>
              <a:t>Overall application design</a:t>
            </a:r>
          </a:p>
          <a:p>
            <a:r>
              <a:rPr lang="en-US" sz="2800" dirty="0" smtClean="0"/>
              <a:t>Operational issues</a:t>
            </a:r>
          </a:p>
          <a:p>
            <a:r>
              <a:rPr lang="en-US" sz="2800" dirty="0" smtClean="0"/>
              <a:t>Summary</a:t>
            </a:r>
          </a:p>
        </p:txBody>
      </p:sp>
      <p:pic>
        <p:nvPicPr>
          <p:cNvPr id="10" name="Picture 3" descr="D:\JamesRH\ImageLibrary\2007\Images2007-01\2007-01 Images\BLU-ColoRoomRackable (WinCE).jpg"/>
          <p:cNvPicPr>
            <a:picLocks noChangeAspect="1" noChangeArrowheads="1"/>
          </p:cNvPicPr>
          <p:nvPr/>
        </p:nvPicPr>
        <p:blipFill>
          <a:blip r:embed="rId3"/>
          <a:srcRect/>
          <a:stretch>
            <a:fillRect/>
          </a:stretch>
        </p:blipFill>
        <p:spPr bwMode="auto">
          <a:xfrm>
            <a:off x="4300627" y="3257549"/>
            <a:ext cx="4587785" cy="3058523"/>
          </a:xfrm>
          <a:prstGeom prst="rect">
            <a:avLst/>
          </a:prstGeom>
          <a:noFill/>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Motivation</a:t>
            </a:r>
            <a:endParaRPr lang="en-US" dirty="0"/>
          </a:p>
        </p:txBody>
      </p:sp>
      <p:sp>
        <p:nvSpPr>
          <p:cNvPr id="2" name="Content Placeholder 1"/>
          <p:cNvSpPr>
            <a:spLocks noGrp="1"/>
          </p:cNvSpPr>
          <p:nvPr>
            <p:ph idx="1"/>
          </p:nvPr>
        </p:nvSpPr>
        <p:spPr>
          <a:xfrm>
            <a:off x="471488" y="1373188"/>
            <a:ext cx="8408987" cy="4759325"/>
          </a:xfrm>
        </p:spPr>
        <p:txBody>
          <a:bodyPr/>
          <a:lstStyle/>
          <a:p>
            <a:pPr>
              <a:spcBef>
                <a:spcPts val="600"/>
              </a:spcBef>
            </a:pPr>
            <a:r>
              <a:rPr lang="en-US" sz="2800" dirty="0" smtClean="0"/>
              <a:t>System-to-admin ratio indicator of admin costs</a:t>
            </a:r>
          </a:p>
          <a:p>
            <a:pPr lvl="1"/>
            <a:r>
              <a:rPr lang="en-US" sz="2400" dirty="0" smtClean="0"/>
              <a:t>Tracking total ops costs often gamed</a:t>
            </a:r>
          </a:p>
          <a:p>
            <a:pPr lvl="2">
              <a:spcBef>
                <a:spcPts val="600"/>
              </a:spcBef>
            </a:pPr>
            <a:r>
              <a:rPr lang="en-US" sz="2000" dirty="0" smtClean="0"/>
              <a:t>Outsourcing halves ops costs without addressing real issues</a:t>
            </a:r>
          </a:p>
          <a:p>
            <a:pPr lvl="1"/>
            <a:r>
              <a:rPr lang="en-US" sz="2400" dirty="0" smtClean="0"/>
              <a:t>Inefficient properties: 2:1</a:t>
            </a:r>
          </a:p>
          <a:p>
            <a:pPr lvl="1"/>
            <a:r>
              <a:rPr lang="en-US" sz="2400" dirty="0" smtClean="0"/>
              <a:t>Average property: 150:1 </a:t>
            </a:r>
            <a:r>
              <a:rPr lang="en-US" sz="1800" dirty="0" smtClean="0"/>
              <a:t>(enterprises typically in the 70 to 140 range)</a:t>
            </a:r>
            <a:endParaRPr lang="en-US" sz="2400" dirty="0" smtClean="0"/>
          </a:p>
          <a:p>
            <a:pPr lvl="1"/>
            <a:r>
              <a:rPr lang="en-US" sz="2400" dirty="0" smtClean="0"/>
              <a:t>Best services over 2,000:1</a:t>
            </a:r>
          </a:p>
          <a:p>
            <a:pPr>
              <a:spcBef>
                <a:spcPts val="600"/>
              </a:spcBef>
            </a:pPr>
            <a:r>
              <a:rPr lang="en-US" sz="2800" dirty="0" smtClean="0"/>
              <a:t>80% of ops issues from design and development</a:t>
            </a:r>
          </a:p>
          <a:p>
            <a:pPr lvl="1"/>
            <a:r>
              <a:rPr lang="en-US" sz="2400" dirty="0" smtClean="0"/>
              <a:t>Poorly written applications are difficult to automate</a:t>
            </a:r>
          </a:p>
          <a:p>
            <a:pPr>
              <a:spcBef>
                <a:spcPts val="600"/>
              </a:spcBef>
            </a:pPr>
            <a:r>
              <a:rPr lang="en-US" sz="2800" dirty="0" smtClean="0"/>
              <a:t>Focus on reducing ops costs in early development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does operations do?</a:t>
            </a:r>
            <a:endParaRPr lang="en-US" dirty="0"/>
          </a:p>
        </p:txBody>
      </p:sp>
      <p:sp>
        <p:nvSpPr>
          <p:cNvPr id="5" name="Content Placeholder 4"/>
          <p:cNvSpPr>
            <a:spLocks noGrp="1"/>
          </p:cNvSpPr>
          <p:nvPr>
            <p:ph idx="4294967295"/>
          </p:nvPr>
        </p:nvSpPr>
        <p:spPr>
          <a:xfrm>
            <a:off x="476250" y="5446713"/>
            <a:ext cx="8239125" cy="944562"/>
          </a:xfrm>
        </p:spPr>
        <p:txBody>
          <a:bodyPr>
            <a:noAutofit/>
          </a:bodyPr>
          <a:lstStyle/>
          <a:p>
            <a:pPr>
              <a:spcBef>
                <a:spcPts val="0"/>
              </a:spcBef>
            </a:pPr>
            <a:r>
              <a:rPr lang="en-US" sz="2000" b="1" dirty="0" smtClean="0">
                <a:solidFill>
                  <a:schemeClr val="tx2"/>
                </a:solidFill>
              </a:rPr>
              <a:t>51% is deployment &amp; incident management (known resolution)</a:t>
            </a:r>
          </a:p>
          <a:p>
            <a:pPr>
              <a:spcBef>
                <a:spcPts val="0"/>
              </a:spcBef>
            </a:pPr>
            <a:endParaRPr lang="en-US" sz="1600" b="1" dirty="0" smtClean="0"/>
          </a:p>
          <a:p>
            <a:pPr>
              <a:spcBef>
                <a:spcPts val="0"/>
              </a:spcBef>
            </a:pPr>
            <a:r>
              <a:rPr lang="en-US" sz="1400" b="1" dirty="0" smtClean="0">
                <a:solidFill>
                  <a:schemeClr val="accent1"/>
                </a:solidFill>
              </a:rPr>
              <a:t>Teams:</a:t>
            </a:r>
            <a:r>
              <a:rPr lang="en-US" sz="1400" dirty="0" smtClean="0"/>
              <a:t> Messenger, Contacts and Storage, OSSG, and business unit IT services </a:t>
            </a:r>
          </a:p>
        </p:txBody>
      </p:sp>
      <p:graphicFrame>
        <p:nvGraphicFramePr>
          <p:cNvPr id="6" name="Chart 5"/>
          <p:cNvGraphicFramePr/>
          <p:nvPr/>
        </p:nvGraphicFramePr>
        <p:xfrm>
          <a:off x="1649517" y="1273761"/>
          <a:ext cx="6029325" cy="43434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6311773" y="4541863"/>
            <a:ext cx="2117003" cy="523220"/>
          </a:xfrm>
          <a:prstGeom prst="rect">
            <a:avLst/>
          </a:prstGeom>
          <a:noFill/>
        </p:spPr>
        <p:txBody>
          <a:bodyPr wrap="square" rtlCol="0">
            <a:spAutoFit/>
          </a:bodyPr>
          <a:lstStyle/>
          <a:p>
            <a:pPr algn="ctr"/>
            <a:r>
              <a:rPr lang="en-US" sz="1400" dirty="0" smtClean="0"/>
              <a:t>Source: Deepak Patil, GFS (8/14/2006)</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ROC design pattern</a:t>
            </a:r>
            <a:endParaRPr lang="en-US" dirty="0"/>
          </a:p>
        </p:txBody>
      </p:sp>
      <p:sp>
        <p:nvSpPr>
          <p:cNvPr id="3" name="Text Placeholder 2"/>
          <p:cNvSpPr>
            <a:spLocks noGrp="1"/>
          </p:cNvSpPr>
          <p:nvPr>
            <p:ph type="body" idx="1"/>
          </p:nvPr>
        </p:nvSpPr>
        <p:spPr>
          <a:xfrm>
            <a:off x="481013" y="1494390"/>
            <a:ext cx="8158162" cy="1512132"/>
          </a:xfrm>
        </p:spPr>
        <p:txBody>
          <a:bodyPr>
            <a:noAutofit/>
          </a:bodyPr>
          <a:lstStyle/>
          <a:p>
            <a:r>
              <a:rPr lang="en-US" dirty="0" smtClean="0"/>
              <a:t>Recover-oriented computing (ROC)</a:t>
            </a:r>
          </a:p>
          <a:p>
            <a:pPr lvl="1"/>
            <a:r>
              <a:rPr lang="en-US" dirty="0" smtClean="0"/>
              <a:t>Assume software &amp; hardware will fail frequently &amp; unpredictably</a:t>
            </a:r>
          </a:p>
          <a:p>
            <a:pPr>
              <a:spcBef>
                <a:spcPts val="300"/>
              </a:spcBef>
            </a:pPr>
            <a:r>
              <a:rPr lang="en-US" sz="2000" dirty="0" smtClean="0"/>
              <a:t>Heavily instrument applications to detect failures</a:t>
            </a:r>
          </a:p>
        </p:txBody>
      </p:sp>
      <p:sp>
        <p:nvSpPr>
          <p:cNvPr id="8" name="Rectangle 50"/>
          <p:cNvSpPr>
            <a:spLocks noChangeArrowheads="1"/>
          </p:cNvSpPr>
          <p:nvPr/>
        </p:nvSpPr>
        <p:spPr bwMode="auto">
          <a:xfrm>
            <a:off x="629134" y="3028350"/>
            <a:ext cx="712050" cy="356997"/>
          </a:xfrm>
          <a:prstGeom prst="rect">
            <a:avLst/>
          </a:prstGeom>
          <a:gradFill rotWithShape="0">
            <a:gsLst>
              <a:gs pos="0">
                <a:schemeClr val="hlink">
                  <a:gamma/>
                  <a:shade val="57255"/>
                  <a:invGamma/>
                </a:schemeClr>
              </a:gs>
              <a:gs pos="50000">
                <a:schemeClr val="hlink"/>
              </a:gs>
              <a:gs pos="100000">
                <a:schemeClr val="hlink">
                  <a:gamma/>
                  <a:shade val="57255"/>
                  <a:invGamma/>
                </a:schemeClr>
              </a:gs>
            </a:gsLst>
            <a:lin ang="2700000" scaled="1"/>
          </a:gradFill>
          <a:ln w="12700">
            <a:solidFill>
              <a:schemeClr val="hlink"/>
            </a:solidFill>
            <a:miter lim="800000"/>
            <a:headEnd type="none" w="sm" len="sm"/>
            <a:tailEnd type="none" w="sm" len="sm"/>
          </a:ln>
          <a:effectLst/>
        </p:spPr>
        <p:txBody>
          <a:bodyPr anchor="ctr"/>
          <a:lstStyle/>
          <a:p>
            <a:pPr algn="ctr" eaLnBrk="1" hangingPunct="1">
              <a:lnSpc>
                <a:spcPct val="85000"/>
              </a:lnSpc>
              <a:spcBef>
                <a:spcPct val="20000"/>
              </a:spcBef>
            </a:pPr>
            <a:r>
              <a:rPr lang="en-US" sz="1200" b="1" dirty="0" smtClean="0">
                <a:effectLst>
                  <a:outerShdw blurRad="38100" dist="38100" dir="2700000" algn="tl">
                    <a:srgbClr val="000000"/>
                  </a:outerShdw>
                </a:effectLst>
                <a:latin typeface="Segoe Semibold" pitchFamily="34" charset="0"/>
              </a:rPr>
              <a:t>App</a:t>
            </a:r>
            <a:endParaRPr lang="en-US" sz="1200" b="1" dirty="0">
              <a:effectLst>
                <a:outerShdw blurRad="38100" dist="38100" dir="2700000" algn="tl">
                  <a:srgbClr val="000000"/>
                </a:outerShdw>
              </a:effectLst>
              <a:latin typeface="Segoe Semibold" pitchFamily="34" charset="0"/>
            </a:endParaRPr>
          </a:p>
        </p:txBody>
      </p:sp>
      <p:sp>
        <p:nvSpPr>
          <p:cNvPr id="21" name="Rectangle 20"/>
          <p:cNvSpPr/>
          <p:nvPr/>
        </p:nvSpPr>
        <p:spPr>
          <a:xfrm>
            <a:off x="1352239" y="3000386"/>
            <a:ext cx="886782" cy="249299"/>
          </a:xfrm>
          <a:prstGeom prst="rect">
            <a:avLst/>
          </a:prstGeom>
        </p:spPr>
        <p:txBody>
          <a:bodyPr wrap="none">
            <a:spAutoFit/>
          </a:bodyPr>
          <a:lstStyle/>
          <a:p>
            <a:pPr algn="ctr" eaLnBrk="1" hangingPunct="1">
              <a:lnSpc>
                <a:spcPct val="85000"/>
              </a:lnSpc>
              <a:spcBef>
                <a:spcPct val="20000"/>
              </a:spcBef>
            </a:pPr>
            <a:r>
              <a:rPr lang="en-US" sz="1200" b="1" dirty="0" smtClean="0">
                <a:effectLst>
                  <a:outerShdw blurRad="38100" dist="38100" dir="2700000" algn="tl">
                    <a:srgbClr val="000000"/>
                  </a:outerShdw>
                </a:effectLst>
                <a:latin typeface="Segoe Semibold" pitchFamily="34" charset="0"/>
              </a:rPr>
              <a:t>Bohr Bug</a:t>
            </a:r>
            <a:endParaRPr lang="en-US" sz="1200" b="1" dirty="0">
              <a:effectLst>
                <a:outerShdw blurRad="38100" dist="38100" dir="2700000" algn="tl">
                  <a:srgbClr val="000000"/>
                </a:outerShdw>
              </a:effectLst>
              <a:latin typeface="Segoe Semibold" pitchFamily="34" charset="0"/>
            </a:endParaRPr>
          </a:p>
        </p:txBody>
      </p:sp>
      <p:sp>
        <p:nvSpPr>
          <p:cNvPr id="37" name="TextBox 36"/>
          <p:cNvSpPr txBox="1"/>
          <p:nvPr/>
        </p:nvSpPr>
        <p:spPr>
          <a:xfrm>
            <a:off x="5194201" y="2825877"/>
            <a:ext cx="3657601" cy="2599710"/>
          </a:xfrm>
          <a:prstGeom prst="rect">
            <a:avLst/>
          </a:prstGeom>
          <a:noFill/>
        </p:spPr>
        <p:txBody>
          <a:bodyPr wrap="square" rtlCol="0">
            <a:noAutofit/>
          </a:bodyPr>
          <a:lstStyle/>
          <a:p>
            <a:r>
              <a:rPr lang="en-US" sz="1800" b="1" dirty="0" smtClean="0">
                <a:solidFill>
                  <a:schemeClr val="accent1"/>
                </a:solidFill>
                <a:effectLst>
                  <a:outerShdw blurRad="38100" dist="38100" dir="2700000" algn="ctr" rotWithShape="0">
                    <a:schemeClr val="bg2"/>
                  </a:outerShdw>
                </a:effectLst>
                <a:latin typeface="+mn-lt"/>
              </a:rPr>
              <a:t>Bohr bug: </a:t>
            </a:r>
            <a:r>
              <a:rPr lang="en-US" sz="1800" dirty="0" smtClean="0">
                <a:effectLst>
                  <a:outerShdw blurRad="38100" dist="38100" dir="2700000" algn="ctr" rotWithShape="0">
                    <a:schemeClr val="bg2"/>
                  </a:outerShdw>
                </a:effectLst>
                <a:latin typeface="+mn-lt"/>
              </a:rPr>
              <a:t>Repeatable functional software issue (functional bugs); should be rare in production</a:t>
            </a:r>
            <a:endParaRPr lang="en-US" sz="1800" i="1" dirty="0" smtClean="0"/>
          </a:p>
          <a:p>
            <a:r>
              <a:rPr lang="en-US" sz="1800" b="1" dirty="0" smtClean="0">
                <a:solidFill>
                  <a:schemeClr val="accent1"/>
                </a:solidFill>
                <a:effectLst>
                  <a:outerShdw blurRad="38100" dist="38100" dir="2700000" algn="ctr" rotWithShape="0">
                    <a:schemeClr val="bg2"/>
                  </a:outerShdw>
                </a:effectLst>
                <a:latin typeface="+mn-lt"/>
              </a:rPr>
              <a:t>Heisenbug:</a:t>
            </a:r>
            <a:r>
              <a:rPr lang="en-US" sz="1800" dirty="0" smtClean="0">
                <a:solidFill>
                  <a:schemeClr val="accent1"/>
                </a:solidFill>
                <a:effectLst>
                  <a:outerShdw blurRad="38100" dist="38100" dir="2700000" algn="ctr" rotWithShape="0">
                    <a:schemeClr val="bg2"/>
                  </a:outerShdw>
                </a:effectLst>
                <a:latin typeface="+mn-lt"/>
              </a:rPr>
              <a:t> </a:t>
            </a:r>
            <a:r>
              <a:rPr lang="en-US" sz="1800" dirty="0" smtClean="0">
                <a:effectLst>
                  <a:outerShdw blurRad="38100" dist="38100" dir="2700000" algn="ctr" rotWithShape="0">
                    <a:schemeClr val="bg2"/>
                  </a:outerShdw>
                </a:effectLst>
                <a:latin typeface="+mn-lt"/>
              </a:rPr>
              <a:t>Software issue that only occurs in unusual cross-request timing issues or the pattern of long sequences of independent operations; some found only in production</a:t>
            </a:r>
          </a:p>
        </p:txBody>
      </p:sp>
      <p:cxnSp>
        <p:nvCxnSpPr>
          <p:cNvPr id="41" name="Straight Connector 40"/>
          <p:cNvCxnSpPr>
            <a:stCxn id="8" idx="3"/>
            <a:endCxn id="42" idx="1"/>
          </p:cNvCxnSpPr>
          <p:nvPr/>
        </p:nvCxnSpPr>
        <p:spPr bwMode="auto">
          <a:xfrm flipV="1">
            <a:off x="1341184" y="3206848"/>
            <a:ext cx="950358" cy="1"/>
          </a:xfrm>
          <a:prstGeom prst="line">
            <a:avLst/>
          </a:prstGeom>
          <a:solidFill>
            <a:srgbClr val="0066CC"/>
          </a:solidFill>
          <a:ln w="12700" cap="flat" cmpd="sng" algn="ctr">
            <a:solidFill>
              <a:schemeClr val="tx2"/>
            </a:solidFill>
            <a:prstDash val="solid"/>
            <a:round/>
            <a:headEnd type="oval" w="sm" len="sm"/>
            <a:tailEnd type="oval" w="sm" len="sm"/>
          </a:ln>
          <a:effectLst/>
        </p:spPr>
      </p:cxnSp>
      <p:sp>
        <p:nvSpPr>
          <p:cNvPr id="42" name="Rectangle 49"/>
          <p:cNvSpPr>
            <a:spLocks noChangeArrowheads="1"/>
          </p:cNvSpPr>
          <p:nvPr/>
        </p:nvSpPr>
        <p:spPr bwMode="auto">
          <a:xfrm>
            <a:off x="2291542" y="3018005"/>
            <a:ext cx="816113" cy="377686"/>
          </a:xfrm>
          <a:prstGeom prst="rect">
            <a:avLst/>
          </a:prstGeom>
          <a:gradFill rotWithShape="1">
            <a:gsLst>
              <a:gs pos="0">
                <a:schemeClr val="folHlink">
                  <a:gamma/>
                  <a:shade val="46275"/>
                  <a:invGamma/>
                </a:schemeClr>
              </a:gs>
              <a:gs pos="50000">
                <a:schemeClr val="folHlink"/>
              </a:gs>
              <a:gs pos="100000">
                <a:schemeClr val="folHlink">
                  <a:gamma/>
                  <a:shade val="46275"/>
                  <a:invGamma/>
                </a:schemeClr>
              </a:gs>
            </a:gsLst>
            <a:lin ang="2700000" scaled="1"/>
          </a:gradFill>
          <a:ln w="12700">
            <a:solidFill>
              <a:srgbClr val="FFCC00"/>
            </a:solidFill>
            <a:miter lim="800000"/>
            <a:headEnd type="none" w="sm" len="sm"/>
            <a:tailEnd type="none" w="sm" len="sm"/>
          </a:ln>
          <a:effectLst/>
        </p:spPr>
        <p:txBody>
          <a:bodyPr anchor="ctr"/>
          <a:lstStyle/>
          <a:p>
            <a:pPr algn="ctr" eaLnBrk="1" hangingPunct="1">
              <a:lnSpc>
                <a:spcPct val="85000"/>
              </a:lnSpc>
              <a:spcBef>
                <a:spcPct val="20000"/>
              </a:spcBef>
            </a:pPr>
            <a:r>
              <a:rPr lang="en-US" sz="1200" b="1" dirty="0" smtClean="0">
                <a:effectLst>
                  <a:outerShdw blurRad="38100" dist="38100" dir="2700000" algn="tl">
                    <a:srgbClr val="000000"/>
                  </a:outerShdw>
                </a:effectLst>
                <a:latin typeface="Segoe Semibold" pitchFamily="34" charset="0"/>
              </a:rPr>
              <a:t>Urgent Alert</a:t>
            </a:r>
            <a:endParaRPr lang="en-US" sz="1200" b="1" dirty="0">
              <a:effectLst>
                <a:outerShdw blurRad="38100" dist="38100" dir="2700000" algn="tl">
                  <a:srgbClr val="000000"/>
                </a:outerShdw>
              </a:effectLst>
              <a:latin typeface="Segoe Semibold" pitchFamily="34" charset="0"/>
            </a:endParaRPr>
          </a:p>
        </p:txBody>
      </p:sp>
      <p:sp>
        <p:nvSpPr>
          <p:cNvPr id="44" name="Rectangle 43"/>
          <p:cNvSpPr/>
          <p:nvPr/>
        </p:nvSpPr>
        <p:spPr>
          <a:xfrm>
            <a:off x="933197" y="3645034"/>
            <a:ext cx="971741" cy="249299"/>
          </a:xfrm>
          <a:prstGeom prst="rect">
            <a:avLst/>
          </a:prstGeom>
        </p:spPr>
        <p:txBody>
          <a:bodyPr wrap="none">
            <a:spAutoFit/>
          </a:bodyPr>
          <a:lstStyle/>
          <a:p>
            <a:pPr algn="ctr" eaLnBrk="1" hangingPunct="1">
              <a:lnSpc>
                <a:spcPct val="85000"/>
              </a:lnSpc>
              <a:spcBef>
                <a:spcPct val="20000"/>
              </a:spcBef>
            </a:pPr>
            <a:r>
              <a:rPr lang="en-US" sz="1200" b="1" dirty="0" smtClean="0">
                <a:effectLst>
                  <a:outerShdw blurRad="38100" dist="38100" dir="2700000" algn="tl">
                    <a:srgbClr val="000000"/>
                  </a:outerShdw>
                </a:effectLst>
                <a:latin typeface="Segoe Semibold" pitchFamily="34" charset="0"/>
              </a:rPr>
              <a:t>Heisenbug</a:t>
            </a:r>
            <a:endParaRPr lang="en-US" sz="1200" b="1" dirty="0">
              <a:effectLst>
                <a:outerShdw blurRad="38100" dist="38100" dir="2700000" algn="tl">
                  <a:srgbClr val="000000"/>
                </a:outerShdw>
              </a:effectLst>
              <a:latin typeface="Segoe Semibold" pitchFamily="34" charset="0"/>
            </a:endParaRPr>
          </a:p>
        </p:txBody>
      </p:sp>
      <p:cxnSp>
        <p:nvCxnSpPr>
          <p:cNvPr id="61" name="Straight Connector 60"/>
          <p:cNvCxnSpPr>
            <a:stCxn id="8" idx="2"/>
            <a:endCxn id="69" idx="0"/>
          </p:cNvCxnSpPr>
          <p:nvPr/>
        </p:nvCxnSpPr>
        <p:spPr bwMode="auto">
          <a:xfrm rot="16200000" flipH="1">
            <a:off x="715445" y="3655061"/>
            <a:ext cx="542053" cy="2624"/>
          </a:xfrm>
          <a:prstGeom prst="line">
            <a:avLst/>
          </a:prstGeom>
          <a:solidFill>
            <a:srgbClr val="0066CC"/>
          </a:solidFill>
          <a:ln w="12700" cap="flat" cmpd="sng" algn="ctr">
            <a:solidFill>
              <a:schemeClr val="tx2"/>
            </a:solidFill>
            <a:prstDash val="solid"/>
            <a:round/>
            <a:headEnd type="oval" w="sm" len="sm"/>
            <a:tailEnd type="oval" w="sm" len="sm"/>
          </a:ln>
          <a:effectLst/>
        </p:spPr>
      </p:cxnSp>
      <p:sp>
        <p:nvSpPr>
          <p:cNvPr id="65" name="Rectangle 49"/>
          <p:cNvSpPr>
            <a:spLocks noChangeArrowheads="1"/>
          </p:cNvSpPr>
          <p:nvPr/>
        </p:nvSpPr>
        <p:spPr bwMode="auto">
          <a:xfrm>
            <a:off x="1457215" y="4384746"/>
            <a:ext cx="816113" cy="377686"/>
          </a:xfrm>
          <a:prstGeom prst="rect">
            <a:avLst/>
          </a:prstGeom>
          <a:gradFill rotWithShape="1">
            <a:gsLst>
              <a:gs pos="0">
                <a:schemeClr val="folHlink">
                  <a:gamma/>
                  <a:shade val="46275"/>
                  <a:invGamma/>
                </a:schemeClr>
              </a:gs>
              <a:gs pos="50000">
                <a:schemeClr val="folHlink"/>
              </a:gs>
              <a:gs pos="100000">
                <a:schemeClr val="folHlink">
                  <a:gamma/>
                  <a:shade val="46275"/>
                  <a:invGamma/>
                </a:schemeClr>
              </a:gs>
            </a:gsLst>
            <a:lin ang="2700000" scaled="1"/>
          </a:gradFill>
          <a:ln w="12700">
            <a:solidFill>
              <a:srgbClr val="FFCC00"/>
            </a:solidFill>
            <a:miter lim="800000"/>
            <a:headEnd type="none" w="sm" len="sm"/>
            <a:tailEnd type="none" w="sm" len="sm"/>
          </a:ln>
          <a:effectLst/>
        </p:spPr>
        <p:txBody>
          <a:bodyPr lIns="0" tIns="0" rIns="0" bIns="0" anchor="ctr"/>
          <a:lstStyle/>
          <a:p>
            <a:pPr algn="ctr" eaLnBrk="1" hangingPunct="1">
              <a:lnSpc>
                <a:spcPct val="85000"/>
              </a:lnSpc>
              <a:spcBef>
                <a:spcPct val="20000"/>
              </a:spcBef>
            </a:pPr>
            <a:r>
              <a:rPr lang="en-US" sz="1200" b="1" dirty="0" smtClean="0">
                <a:effectLst>
                  <a:outerShdw blurRad="38100" dist="38100" dir="2700000" algn="tl">
                    <a:srgbClr val="000000"/>
                  </a:outerShdw>
                </a:effectLst>
                <a:latin typeface="Segoe Semibold" pitchFamily="34" charset="0"/>
              </a:rPr>
              <a:t>Reboot</a:t>
            </a:r>
            <a:endParaRPr lang="en-US" sz="1200" b="1" dirty="0">
              <a:effectLst>
                <a:outerShdw blurRad="38100" dist="38100" dir="2700000" algn="tl">
                  <a:srgbClr val="000000"/>
                </a:outerShdw>
              </a:effectLst>
              <a:latin typeface="Segoe Semibold" pitchFamily="34" charset="0"/>
            </a:endParaRPr>
          </a:p>
        </p:txBody>
      </p:sp>
      <p:sp>
        <p:nvSpPr>
          <p:cNvPr id="67" name="Rectangle 66"/>
          <p:cNvSpPr/>
          <p:nvPr/>
        </p:nvSpPr>
        <p:spPr>
          <a:xfrm>
            <a:off x="788532" y="4386844"/>
            <a:ext cx="646331" cy="236219"/>
          </a:xfrm>
          <a:prstGeom prst="rect">
            <a:avLst/>
          </a:prstGeom>
        </p:spPr>
        <p:txBody>
          <a:bodyPr wrap="none">
            <a:spAutoFit/>
          </a:bodyPr>
          <a:lstStyle/>
          <a:p>
            <a:pPr algn="ctr" eaLnBrk="1" hangingPunct="1">
              <a:lnSpc>
                <a:spcPct val="85000"/>
              </a:lnSpc>
              <a:spcBef>
                <a:spcPct val="20000"/>
              </a:spcBef>
            </a:pPr>
            <a:r>
              <a:rPr lang="en-US" sz="1100" b="1" dirty="0" smtClean="0">
                <a:effectLst>
                  <a:outerShdw blurRad="38100" dist="38100" dir="2700000" algn="tl">
                    <a:srgbClr val="000000"/>
                  </a:outerShdw>
                </a:effectLst>
                <a:latin typeface="Segoe Semibold" pitchFamily="34" charset="0"/>
              </a:rPr>
              <a:t>Failure</a:t>
            </a:r>
            <a:endParaRPr lang="en-US" sz="1100" b="1" dirty="0">
              <a:effectLst>
                <a:outerShdw blurRad="38100" dist="38100" dir="2700000" algn="tl">
                  <a:srgbClr val="000000"/>
                </a:outerShdw>
              </a:effectLst>
              <a:latin typeface="Segoe Semibold" pitchFamily="34" charset="0"/>
            </a:endParaRPr>
          </a:p>
        </p:txBody>
      </p:sp>
      <p:sp>
        <p:nvSpPr>
          <p:cNvPr id="69" name="Rectangle 49"/>
          <p:cNvSpPr>
            <a:spLocks noChangeArrowheads="1"/>
          </p:cNvSpPr>
          <p:nvPr/>
        </p:nvSpPr>
        <p:spPr bwMode="auto">
          <a:xfrm>
            <a:off x="579726" y="3927400"/>
            <a:ext cx="816113" cy="377686"/>
          </a:xfrm>
          <a:prstGeom prst="rect">
            <a:avLst/>
          </a:prstGeom>
          <a:gradFill rotWithShape="1">
            <a:gsLst>
              <a:gs pos="0">
                <a:schemeClr val="folHlink">
                  <a:gamma/>
                  <a:shade val="46275"/>
                  <a:invGamma/>
                </a:schemeClr>
              </a:gs>
              <a:gs pos="50000">
                <a:schemeClr val="folHlink"/>
              </a:gs>
              <a:gs pos="100000">
                <a:schemeClr val="folHlink">
                  <a:gamma/>
                  <a:shade val="46275"/>
                  <a:invGamma/>
                </a:schemeClr>
              </a:gs>
            </a:gsLst>
            <a:lin ang="2700000" scaled="1"/>
          </a:gradFill>
          <a:ln w="12700">
            <a:solidFill>
              <a:srgbClr val="FFCC00"/>
            </a:solidFill>
            <a:miter lim="800000"/>
            <a:headEnd type="none" w="sm" len="sm"/>
            <a:tailEnd type="none" w="sm" len="sm"/>
          </a:ln>
          <a:effectLst/>
        </p:spPr>
        <p:txBody>
          <a:bodyPr lIns="0" tIns="0" rIns="0" bIns="0" anchor="ctr"/>
          <a:lstStyle/>
          <a:p>
            <a:pPr algn="ctr" eaLnBrk="1" hangingPunct="1">
              <a:lnSpc>
                <a:spcPct val="85000"/>
              </a:lnSpc>
              <a:spcBef>
                <a:spcPct val="20000"/>
              </a:spcBef>
            </a:pPr>
            <a:r>
              <a:rPr lang="en-US" sz="1200" b="1" dirty="0" smtClean="0">
                <a:effectLst>
                  <a:outerShdw blurRad="38100" dist="38100" dir="2700000" algn="tl">
                    <a:srgbClr val="000000"/>
                  </a:outerShdw>
                </a:effectLst>
                <a:latin typeface="Segoe Semibold" pitchFamily="34" charset="0"/>
              </a:rPr>
              <a:t>Probation (no action)</a:t>
            </a:r>
            <a:endParaRPr lang="en-US" sz="1200" b="1" dirty="0">
              <a:effectLst>
                <a:outerShdw blurRad="38100" dist="38100" dir="2700000" algn="tl">
                  <a:srgbClr val="000000"/>
                </a:outerShdw>
              </a:effectLst>
              <a:latin typeface="Segoe Semibold" pitchFamily="34" charset="0"/>
            </a:endParaRPr>
          </a:p>
        </p:txBody>
      </p:sp>
      <p:cxnSp>
        <p:nvCxnSpPr>
          <p:cNvPr id="75" name="Straight Connector 74"/>
          <p:cNvCxnSpPr/>
          <p:nvPr/>
        </p:nvCxnSpPr>
        <p:spPr bwMode="auto">
          <a:xfrm rot="16200000" flipH="1">
            <a:off x="694671" y="4449018"/>
            <a:ext cx="279031" cy="2842"/>
          </a:xfrm>
          <a:prstGeom prst="line">
            <a:avLst/>
          </a:prstGeom>
          <a:solidFill>
            <a:srgbClr val="0066CC"/>
          </a:solidFill>
          <a:ln w="12700" cap="flat" cmpd="sng" algn="ctr">
            <a:solidFill>
              <a:schemeClr val="tx2"/>
            </a:solidFill>
            <a:prstDash val="solid"/>
            <a:round/>
            <a:headEnd type="oval" w="sm" len="sm"/>
            <a:tailEnd type="oval" w="sm" len="sm"/>
          </a:ln>
          <a:effectLst/>
        </p:spPr>
      </p:cxnSp>
      <p:cxnSp>
        <p:nvCxnSpPr>
          <p:cNvPr id="76" name="Straight Connector 75"/>
          <p:cNvCxnSpPr/>
          <p:nvPr/>
        </p:nvCxnSpPr>
        <p:spPr bwMode="auto">
          <a:xfrm>
            <a:off x="841957" y="4585915"/>
            <a:ext cx="596786" cy="1962"/>
          </a:xfrm>
          <a:prstGeom prst="line">
            <a:avLst/>
          </a:prstGeom>
          <a:solidFill>
            <a:srgbClr val="0066CC"/>
          </a:solidFill>
          <a:ln w="12700" cap="flat" cmpd="sng" algn="ctr">
            <a:solidFill>
              <a:schemeClr val="tx2"/>
            </a:solidFill>
            <a:prstDash val="solid"/>
            <a:round/>
            <a:headEnd type="oval" w="sm" len="sm"/>
            <a:tailEnd type="oval" w="sm" len="sm"/>
          </a:ln>
          <a:effectLst/>
        </p:spPr>
      </p:cxnSp>
      <p:sp>
        <p:nvSpPr>
          <p:cNvPr id="88" name="Rectangle 49"/>
          <p:cNvSpPr>
            <a:spLocks noChangeArrowheads="1"/>
          </p:cNvSpPr>
          <p:nvPr/>
        </p:nvSpPr>
        <p:spPr bwMode="auto">
          <a:xfrm>
            <a:off x="2291181" y="4837215"/>
            <a:ext cx="816113" cy="377686"/>
          </a:xfrm>
          <a:prstGeom prst="rect">
            <a:avLst/>
          </a:prstGeom>
          <a:gradFill rotWithShape="1">
            <a:gsLst>
              <a:gs pos="0">
                <a:schemeClr val="folHlink">
                  <a:gamma/>
                  <a:shade val="46275"/>
                  <a:invGamma/>
                </a:schemeClr>
              </a:gs>
              <a:gs pos="50000">
                <a:schemeClr val="folHlink"/>
              </a:gs>
              <a:gs pos="100000">
                <a:schemeClr val="folHlink">
                  <a:gamma/>
                  <a:shade val="46275"/>
                  <a:invGamma/>
                </a:schemeClr>
              </a:gs>
            </a:gsLst>
            <a:lin ang="2700000" scaled="1"/>
          </a:gradFill>
          <a:ln w="12700">
            <a:solidFill>
              <a:srgbClr val="FFCC00"/>
            </a:solidFill>
            <a:miter lim="800000"/>
            <a:headEnd type="none" w="sm" len="sm"/>
            <a:tailEnd type="none" w="sm" len="sm"/>
          </a:ln>
          <a:effectLst/>
        </p:spPr>
        <p:txBody>
          <a:bodyPr lIns="0" tIns="0" rIns="0" bIns="0" anchor="ctr"/>
          <a:lstStyle/>
          <a:p>
            <a:pPr algn="ctr" eaLnBrk="1" hangingPunct="1">
              <a:lnSpc>
                <a:spcPct val="85000"/>
              </a:lnSpc>
              <a:spcBef>
                <a:spcPct val="20000"/>
              </a:spcBef>
            </a:pPr>
            <a:r>
              <a:rPr lang="en-US" sz="1200" b="1" dirty="0" smtClean="0">
                <a:effectLst>
                  <a:outerShdw blurRad="38100" dist="38100" dir="2700000" algn="tl">
                    <a:srgbClr val="000000"/>
                  </a:outerShdw>
                </a:effectLst>
                <a:latin typeface="Segoe Semibold" pitchFamily="34" charset="0"/>
              </a:rPr>
              <a:t>Re-image</a:t>
            </a:r>
            <a:endParaRPr lang="en-US" sz="1200" b="1" dirty="0">
              <a:effectLst>
                <a:outerShdw blurRad="38100" dist="38100" dir="2700000" algn="tl">
                  <a:srgbClr val="000000"/>
                </a:outerShdw>
              </a:effectLst>
              <a:latin typeface="Segoe Semibold" pitchFamily="34" charset="0"/>
            </a:endParaRPr>
          </a:p>
        </p:txBody>
      </p:sp>
      <p:sp>
        <p:nvSpPr>
          <p:cNvPr id="89" name="Rectangle 88"/>
          <p:cNvSpPr/>
          <p:nvPr/>
        </p:nvSpPr>
        <p:spPr>
          <a:xfrm>
            <a:off x="1640970" y="4839313"/>
            <a:ext cx="646331" cy="236219"/>
          </a:xfrm>
          <a:prstGeom prst="rect">
            <a:avLst/>
          </a:prstGeom>
        </p:spPr>
        <p:txBody>
          <a:bodyPr wrap="none">
            <a:spAutoFit/>
          </a:bodyPr>
          <a:lstStyle/>
          <a:p>
            <a:pPr algn="ctr" eaLnBrk="1" hangingPunct="1">
              <a:lnSpc>
                <a:spcPct val="85000"/>
              </a:lnSpc>
              <a:spcBef>
                <a:spcPct val="20000"/>
              </a:spcBef>
            </a:pPr>
            <a:r>
              <a:rPr lang="en-US" sz="1100" b="1" dirty="0" smtClean="0">
                <a:effectLst>
                  <a:outerShdw blurRad="38100" dist="38100" dir="2700000" algn="tl">
                    <a:srgbClr val="000000"/>
                  </a:outerShdw>
                </a:effectLst>
                <a:latin typeface="Segoe Semibold" pitchFamily="34" charset="0"/>
              </a:rPr>
              <a:t>Failure</a:t>
            </a:r>
            <a:endParaRPr lang="en-US" sz="1100" b="1" dirty="0">
              <a:effectLst>
                <a:outerShdw blurRad="38100" dist="38100" dir="2700000" algn="tl">
                  <a:srgbClr val="000000"/>
                </a:outerShdw>
              </a:effectLst>
              <a:latin typeface="Segoe Semibold" pitchFamily="34" charset="0"/>
            </a:endParaRPr>
          </a:p>
        </p:txBody>
      </p:sp>
      <p:cxnSp>
        <p:nvCxnSpPr>
          <p:cNvPr id="90" name="Straight Connector 89"/>
          <p:cNvCxnSpPr/>
          <p:nvPr/>
        </p:nvCxnSpPr>
        <p:spPr bwMode="auto">
          <a:xfrm rot="16200000" flipH="1">
            <a:off x="1547109" y="4901487"/>
            <a:ext cx="279031" cy="2842"/>
          </a:xfrm>
          <a:prstGeom prst="line">
            <a:avLst/>
          </a:prstGeom>
          <a:solidFill>
            <a:srgbClr val="0066CC"/>
          </a:solidFill>
          <a:ln w="12700" cap="flat" cmpd="sng" algn="ctr">
            <a:solidFill>
              <a:schemeClr val="tx2"/>
            </a:solidFill>
            <a:prstDash val="solid"/>
            <a:round/>
            <a:headEnd type="oval" w="sm" len="sm"/>
            <a:tailEnd type="oval" w="sm" len="sm"/>
          </a:ln>
          <a:effectLst/>
        </p:spPr>
      </p:cxnSp>
      <p:cxnSp>
        <p:nvCxnSpPr>
          <p:cNvPr id="91" name="Straight Connector 90"/>
          <p:cNvCxnSpPr/>
          <p:nvPr/>
        </p:nvCxnSpPr>
        <p:spPr bwMode="auto">
          <a:xfrm>
            <a:off x="1694395" y="5038384"/>
            <a:ext cx="596786" cy="1962"/>
          </a:xfrm>
          <a:prstGeom prst="line">
            <a:avLst/>
          </a:prstGeom>
          <a:solidFill>
            <a:srgbClr val="0066CC"/>
          </a:solidFill>
          <a:ln w="12700" cap="flat" cmpd="sng" algn="ctr">
            <a:solidFill>
              <a:schemeClr val="tx2"/>
            </a:solidFill>
            <a:prstDash val="solid"/>
            <a:round/>
            <a:headEnd type="oval" w="sm" len="sm"/>
            <a:tailEnd type="oval" w="sm" len="sm"/>
          </a:ln>
          <a:effectLst/>
        </p:spPr>
      </p:cxnSp>
      <p:sp>
        <p:nvSpPr>
          <p:cNvPr id="92" name="Rectangle 49"/>
          <p:cNvSpPr>
            <a:spLocks noChangeArrowheads="1"/>
          </p:cNvSpPr>
          <p:nvPr/>
        </p:nvSpPr>
        <p:spPr bwMode="auto">
          <a:xfrm>
            <a:off x="3134205" y="5303909"/>
            <a:ext cx="816113" cy="377686"/>
          </a:xfrm>
          <a:prstGeom prst="rect">
            <a:avLst/>
          </a:prstGeom>
          <a:gradFill rotWithShape="1">
            <a:gsLst>
              <a:gs pos="0">
                <a:schemeClr val="folHlink">
                  <a:gamma/>
                  <a:shade val="46275"/>
                  <a:invGamma/>
                </a:schemeClr>
              </a:gs>
              <a:gs pos="50000">
                <a:schemeClr val="folHlink"/>
              </a:gs>
              <a:gs pos="100000">
                <a:schemeClr val="folHlink">
                  <a:gamma/>
                  <a:shade val="46275"/>
                  <a:invGamma/>
                </a:schemeClr>
              </a:gs>
            </a:gsLst>
            <a:lin ang="2700000" scaled="1"/>
          </a:gradFill>
          <a:ln w="12700">
            <a:solidFill>
              <a:srgbClr val="FFCC00"/>
            </a:solidFill>
            <a:miter lim="800000"/>
            <a:headEnd type="none" w="sm" len="sm"/>
            <a:tailEnd type="none" w="sm" len="sm"/>
          </a:ln>
          <a:effectLst/>
        </p:spPr>
        <p:txBody>
          <a:bodyPr lIns="0" tIns="0" rIns="0" bIns="0" anchor="ctr"/>
          <a:lstStyle/>
          <a:p>
            <a:pPr algn="ctr" eaLnBrk="1" hangingPunct="1">
              <a:lnSpc>
                <a:spcPct val="85000"/>
              </a:lnSpc>
              <a:spcBef>
                <a:spcPct val="20000"/>
              </a:spcBef>
            </a:pPr>
            <a:r>
              <a:rPr lang="en-US" sz="1200" b="1" dirty="0" smtClean="0">
                <a:effectLst>
                  <a:outerShdw blurRad="38100" dist="38100" dir="2700000" algn="tl">
                    <a:srgbClr val="000000"/>
                  </a:outerShdw>
                </a:effectLst>
                <a:latin typeface="Segoe Semibold" pitchFamily="34" charset="0"/>
              </a:rPr>
              <a:t>Remove</a:t>
            </a:r>
            <a:endParaRPr lang="en-US" sz="1200" b="1" dirty="0">
              <a:effectLst>
                <a:outerShdw blurRad="38100" dist="38100" dir="2700000" algn="tl">
                  <a:srgbClr val="000000"/>
                </a:outerShdw>
              </a:effectLst>
              <a:latin typeface="Segoe Semibold" pitchFamily="34" charset="0"/>
            </a:endParaRPr>
          </a:p>
        </p:txBody>
      </p:sp>
      <p:sp>
        <p:nvSpPr>
          <p:cNvPr id="93" name="Rectangle 92"/>
          <p:cNvSpPr/>
          <p:nvPr/>
        </p:nvSpPr>
        <p:spPr>
          <a:xfrm>
            <a:off x="2483994" y="5306007"/>
            <a:ext cx="646331" cy="236219"/>
          </a:xfrm>
          <a:prstGeom prst="rect">
            <a:avLst/>
          </a:prstGeom>
        </p:spPr>
        <p:txBody>
          <a:bodyPr wrap="none">
            <a:spAutoFit/>
          </a:bodyPr>
          <a:lstStyle/>
          <a:p>
            <a:pPr algn="ctr" eaLnBrk="1" hangingPunct="1">
              <a:lnSpc>
                <a:spcPct val="85000"/>
              </a:lnSpc>
              <a:spcBef>
                <a:spcPct val="20000"/>
              </a:spcBef>
            </a:pPr>
            <a:r>
              <a:rPr lang="en-US" sz="1100" b="1" dirty="0" smtClean="0">
                <a:effectLst>
                  <a:outerShdw blurRad="38100" dist="38100" dir="2700000" algn="tl">
                    <a:srgbClr val="000000"/>
                  </a:outerShdw>
                </a:effectLst>
                <a:latin typeface="Segoe Semibold" pitchFamily="34" charset="0"/>
              </a:rPr>
              <a:t>Failure</a:t>
            </a:r>
            <a:endParaRPr lang="en-US" sz="1100" b="1" dirty="0">
              <a:effectLst>
                <a:outerShdw blurRad="38100" dist="38100" dir="2700000" algn="tl">
                  <a:srgbClr val="000000"/>
                </a:outerShdw>
              </a:effectLst>
              <a:latin typeface="Segoe Semibold" pitchFamily="34" charset="0"/>
            </a:endParaRPr>
          </a:p>
        </p:txBody>
      </p:sp>
      <p:cxnSp>
        <p:nvCxnSpPr>
          <p:cNvPr id="94" name="Straight Connector 93"/>
          <p:cNvCxnSpPr/>
          <p:nvPr/>
        </p:nvCxnSpPr>
        <p:spPr bwMode="auto">
          <a:xfrm rot="16200000" flipH="1">
            <a:off x="2390133" y="5368181"/>
            <a:ext cx="279031" cy="2842"/>
          </a:xfrm>
          <a:prstGeom prst="line">
            <a:avLst/>
          </a:prstGeom>
          <a:solidFill>
            <a:srgbClr val="0066CC"/>
          </a:solidFill>
          <a:ln w="12700" cap="flat" cmpd="sng" algn="ctr">
            <a:solidFill>
              <a:schemeClr val="tx2"/>
            </a:solidFill>
            <a:prstDash val="solid"/>
            <a:round/>
            <a:headEnd type="oval" w="sm" len="sm"/>
            <a:tailEnd type="oval" w="sm" len="sm"/>
          </a:ln>
          <a:effectLst/>
        </p:spPr>
      </p:cxnSp>
      <p:cxnSp>
        <p:nvCxnSpPr>
          <p:cNvPr id="95" name="Straight Connector 94"/>
          <p:cNvCxnSpPr/>
          <p:nvPr/>
        </p:nvCxnSpPr>
        <p:spPr bwMode="auto">
          <a:xfrm>
            <a:off x="2537419" y="5505078"/>
            <a:ext cx="596786" cy="1962"/>
          </a:xfrm>
          <a:prstGeom prst="line">
            <a:avLst/>
          </a:prstGeom>
          <a:solidFill>
            <a:srgbClr val="0066CC"/>
          </a:solidFill>
          <a:ln w="12700" cap="flat" cmpd="sng" algn="ctr">
            <a:solidFill>
              <a:schemeClr val="tx2"/>
            </a:solidFill>
            <a:prstDash val="solid"/>
            <a:round/>
            <a:headEnd type="oval" w="sm" len="sm"/>
            <a:tailEnd type="oval" w="sm" len="sm"/>
          </a:ln>
          <a:effectLst/>
        </p:spPr>
      </p:cxnSp>
      <p:sp>
        <p:nvSpPr>
          <p:cNvPr id="96" name="Rectangle 95"/>
          <p:cNvSpPr/>
          <p:nvPr/>
        </p:nvSpPr>
        <p:spPr>
          <a:xfrm>
            <a:off x="2787348" y="5718846"/>
            <a:ext cx="3746801" cy="500137"/>
          </a:xfrm>
          <a:prstGeom prst="rect">
            <a:avLst/>
          </a:prstGeom>
        </p:spPr>
        <p:txBody>
          <a:bodyPr wrap="square">
            <a:spAutoFit/>
          </a:bodyPr>
          <a:lstStyle/>
          <a:p>
            <a:pPr marL="458788" lvl="1" indent="-230188">
              <a:spcBef>
                <a:spcPts val="300"/>
              </a:spcBef>
              <a:buClr>
                <a:schemeClr val="accent2"/>
              </a:buClr>
              <a:buSzPct val="80000"/>
              <a:buBlip>
                <a:blip r:embed="rId3"/>
              </a:buBlip>
              <a:defRPr/>
            </a:pPr>
            <a:r>
              <a:rPr lang="en-US" sz="1200" dirty="0" smtClean="0">
                <a:effectLst>
                  <a:outerShdw blurRad="38100" dist="38100" dir="2700000" algn="tl">
                    <a:srgbClr val="000000"/>
                  </a:outerShdw>
                </a:effectLst>
                <a:latin typeface="+mn-lt"/>
              </a:rPr>
              <a:t>Machine out of rotation and power down</a:t>
            </a:r>
          </a:p>
          <a:p>
            <a:pPr marL="458788" lvl="1" indent="-230188">
              <a:spcBef>
                <a:spcPts val="300"/>
              </a:spcBef>
              <a:buClr>
                <a:schemeClr val="accent2"/>
              </a:buClr>
              <a:buSzPct val="80000"/>
              <a:buBlip>
                <a:blip r:embed="rId3"/>
              </a:buBlip>
              <a:defRPr/>
            </a:pPr>
            <a:r>
              <a:rPr lang="en-US" sz="1200" dirty="0" smtClean="0">
                <a:effectLst>
                  <a:outerShdw blurRad="38100" dist="38100" dir="2700000" algn="tl">
                    <a:srgbClr val="000000"/>
                  </a:outerShdw>
                </a:effectLst>
                <a:latin typeface="+mn-lt"/>
              </a:rPr>
              <a:t>Set LCD/LED to "needs service"</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Overall application design</a:t>
            </a:r>
            <a:endParaRPr lang="en-US" dirty="0"/>
          </a:p>
        </p:txBody>
      </p:sp>
      <p:sp>
        <p:nvSpPr>
          <p:cNvPr id="2" name="Content Placeholder 1"/>
          <p:cNvSpPr>
            <a:spLocks noGrp="1"/>
          </p:cNvSpPr>
          <p:nvPr>
            <p:ph idx="1"/>
          </p:nvPr>
        </p:nvSpPr>
        <p:spPr>
          <a:xfrm>
            <a:off x="471488" y="1668464"/>
            <a:ext cx="8408987" cy="4341812"/>
          </a:xfrm>
        </p:spPr>
        <p:txBody>
          <a:bodyPr/>
          <a:lstStyle/>
          <a:p>
            <a:pPr>
              <a:spcBef>
                <a:spcPts val="600"/>
              </a:spcBef>
            </a:pPr>
            <a:r>
              <a:rPr lang="en-US" sz="2800" dirty="0" smtClean="0"/>
              <a:t>Single-box deployment</a:t>
            </a:r>
          </a:p>
          <a:p>
            <a:pPr>
              <a:spcBef>
                <a:spcPts val="600"/>
              </a:spcBef>
            </a:pPr>
            <a:r>
              <a:rPr lang="en-US" sz="2800" dirty="0" smtClean="0"/>
              <a:t>Development and testing in full environment</a:t>
            </a:r>
          </a:p>
          <a:p>
            <a:pPr>
              <a:spcBef>
                <a:spcPts val="600"/>
              </a:spcBef>
            </a:pPr>
            <a:r>
              <a:rPr lang="en-US" sz="2800" dirty="0" smtClean="0"/>
              <a:t>Quick service health check</a:t>
            </a:r>
          </a:p>
          <a:p>
            <a:pPr>
              <a:spcBef>
                <a:spcPts val="600"/>
              </a:spcBef>
            </a:pPr>
            <a:r>
              <a:rPr lang="en-US" sz="2800" dirty="0" smtClean="0"/>
              <a:t>Zero trust of underlying components</a:t>
            </a:r>
          </a:p>
          <a:p>
            <a:pPr>
              <a:spcBef>
                <a:spcPts val="600"/>
              </a:spcBef>
            </a:pPr>
            <a:r>
              <a:rPr lang="en-US" sz="2800" dirty="0" smtClean="0"/>
              <a:t>Pod or cluster independence</a:t>
            </a:r>
          </a:p>
          <a:p>
            <a:pPr>
              <a:spcBef>
                <a:spcPts val="600"/>
              </a:spcBef>
            </a:pPr>
            <a:r>
              <a:rPr lang="en-US" sz="2800" dirty="0" smtClean="0"/>
              <a:t>Implement &amp; test ops tools and utilities</a:t>
            </a:r>
          </a:p>
          <a:p>
            <a:pPr>
              <a:spcBef>
                <a:spcPts val="600"/>
              </a:spcBef>
            </a:pPr>
            <a:r>
              <a:rPr lang="en-US" sz="2800" dirty="0" smtClean="0"/>
              <a:t>Simplicity throughout</a:t>
            </a:r>
          </a:p>
          <a:p>
            <a:pPr>
              <a:spcBef>
                <a:spcPts val="600"/>
              </a:spcBef>
            </a:pPr>
            <a:r>
              <a:rPr lang="en-US" sz="2800" dirty="0" smtClean="0"/>
              <a:t>Partition </a:t>
            </a:r>
            <a:r>
              <a:rPr lang="en-US" sz="2800" dirty="0" smtClean="0"/>
              <a:t>&amp; version everything</a:t>
            </a:r>
            <a:endParaRPr lang="en-US" sz="2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8" y="224975"/>
            <a:ext cx="8408987" cy="1143000"/>
          </a:xfrm>
        </p:spPr>
        <p:txBody>
          <a:bodyPr/>
          <a:lstStyle/>
          <a:p>
            <a:r>
              <a:rPr lang="en-US" dirty="0" smtClean="0"/>
              <a:t>Design for auto-mgmt &amp; provisioning</a:t>
            </a:r>
            <a:endParaRPr lang="en-US" dirty="0"/>
          </a:p>
        </p:txBody>
      </p:sp>
      <p:sp>
        <p:nvSpPr>
          <p:cNvPr id="3" name="Text Placeholder 2"/>
          <p:cNvSpPr>
            <a:spLocks noGrp="1"/>
          </p:cNvSpPr>
          <p:nvPr>
            <p:ph type="body" idx="1"/>
          </p:nvPr>
        </p:nvSpPr>
        <p:spPr/>
        <p:txBody>
          <a:bodyPr/>
          <a:lstStyle/>
          <a:p>
            <a:pPr>
              <a:spcBef>
                <a:spcPts val="600"/>
              </a:spcBef>
            </a:pPr>
            <a:r>
              <a:rPr lang="en-US" dirty="0" smtClean="0"/>
              <a:t>Support for geo-distribution</a:t>
            </a:r>
          </a:p>
          <a:p>
            <a:pPr>
              <a:spcBef>
                <a:spcPts val="600"/>
              </a:spcBef>
            </a:pPr>
            <a:r>
              <a:rPr lang="en-US" dirty="0" smtClean="0"/>
              <a:t>Auto-provisioning </a:t>
            </a:r>
            <a:r>
              <a:rPr lang="en-US" dirty="0" smtClean="0"/>
              <a:t>&amp; auto-installation </a:t>
            </a:r>
            <a:r>
              <a:rPr lang="en-US" dirty="0" smtClean="0"/>
              <a:t>mandatory</a:t>
            </a:r>
          </a:p>
          <a:p>
            <a:pPr>
              <a:spcBef>
                <a:spcPts val="600"/>
              </a:spcBef>
            </a:pPr>
            <a:r>
              <a:rPr lang="en-US" dirty="0" smtClean="0"/>
              <a:t>Manage "service role" rather than servers</a:t>
            </a:r>
          </a:p>
          <a:p>
            <a:pPr>
              <a:spcBef>
                <a:spcPts val="600"/>
              </a:spcBef>
            </a:pPr>
            <a:r>
              <a:rPr lang="en-US" dirty="0" smtClean="0"/>
              <a:t>Multi-system failures are common</a:t>
            </a:r>
          </a:p>
          <a:p>
            <a:pPr lvl="1">
              <a:spcBef>
                <a:spcPts val="600"/>
              </a:spcBef>
            </a:pPr>
            <a:r>
              <a:rPr lang="en-US" dirty="0" smtClean="0"/>
              <a:t>Limit </a:t>
            </a:r>
            <a:r>
              <a:rPr lang="en-US" dirty="0" smtClean="0"/>
              <a:t>automation range of action</a:t>
            </a:r>
          </a:p>
          <a:p>
            <a:pPr>
              <a:spcBef>
                <a:spcPts val="600"/>
              </a:spcBef>
            </a:pPr>
            <a:r>
              <a:rPr lang="en-US" dirty="0" smtClean="0"/>
              <a:t>Never rely on local, non-replicated persistent state</a:t>
            </a:r>
          </a:p>
          <a:p>
            <a:pPr>
              <a:spcBef>
                <a:spcPts val="600"/>
              </a:spcBef>
            </a:pPr>
            <a:r>
              <a:rPr lang="en-US" dirty="0" smtClean="0"/>
              <a:t>Don't worry about clean shutdown</a:t>
            </a:r>
          </a:p>
          <a:p>
            <a:pPr lvl="1">
              <a:spcBef>
                <a:spcPts val="600"/>
              </a:spcBef>
            </a:pPr>
            <a:r>
              <a:rPr lang="en-US" dirty="0" smtClean="0"/>
              <a:t>Often won't get it &amp; need this path tested</a:t>
            </a:r>
          </a:p>
          <a:p>
            <a:pPr>
              <a:spcBef>
                <a:spcPts val="600"/>
              </a:spcBef>
            </a:pPr>
            <a:r>
              <a:rPr lang="en-US" dirty="0" smtClean="0"/>
              <a:t>Explicitly install everything and then verify</a:t>
            </a:r>
          </a:p>
          <a:p>
            <a:pPr>
              <a:spcBef>
                <a:spcPts val="600"/>
              </a:spcBef>
            </a:pPr>
            <a:r>
              <a:rPr lang="en-US" dirty="0" smtClean="0"/>
              <a:t>Force fail all services and components regularly</a:t>
            </a:r>
          </a:p>
          <a:p>
            <a:pPr>
              <a:spcBef>
                <a:spcPts val="600"/>
              </a:spcBef>
            </a:pPr>
            <a:r>
              <a:rPr lang="en-US" dirty="0" smtClean="0"/>
              <a:t>Application rollback supported &amp; </a:t>
            </a:r>
            <a:r>
              <a:rPr lang="en-US" dirty="0" smtClean="0"/>
              <a:t>tested befor</a:t>
            </a:r>
            <a:r>
              <a:rPr lang="en-US" dirty="0" smtClean="0"/>
              <a:t>e deployment</a:t>
            </a:r>
            <a:endParaRPr lang="en-US"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Design for incremental release</a:t>
            </a:r>
            <a:endParaRPr lang="en-US" dirty="0"/>
          </a:p>
        </p:txBody>
      </p:sp>
      <p:sp>
        <p:nvSpPr>
          <p:cNvPr id="2" name="Content Placeholder 1"/>
          <p:cNvSpPr>
            <a:spLocks noGrp="1"/>
          </p:cNvSpPr>
          <p:nvPr>
            <p:ph idx="1"/>
          </p:nvPr>
        </p:nvSpPr>
        <p:spPr>
          <a:xfrm>
            <a:off x="471488" y="1449388"/>
            <a:ext cx="8408987" cy="4759325"/>
          </a:xfrm>
        </p:spPr>
        <p:txBody>
          <a:bodyPr/>
          <a:lstStyle/>
          <a:p>
            <a:pPr>
              <a:spcBef>
                <a:spcPts val="600"/>
              </a:spcBef>
            </a:pPr>
            <a:r>
              <a:rPr lang="en-US" dirty="0" smtClean="0"/>
              <a:t>Incrementally release with schema changes?</a:t>
            </a:r>
          </a:p>
          <a:p>
            <a:pPr lvl="1"/>
            <a:r>
              <a:rPr lang="en-US" dirty="0" smtClean="0"/>
              <a:t>Old code must run against new schema, or</a:t>
            </a:r>
          </a:p>
          <a:p>
            <a:pPr lvl="1"/>
            <a:r>
              <a:rPr lang="en-US" dirty="0" smtClean="0"/>
              <a:t>Two-phase process (avoid if possible)</a:t>
            </a:r>
          </a:p>
          <a:p>
            <a:pPr lvl="2">
              <a:spcBef>
                <a:spcPts val="600"/>
              </a:spcBef>
            </a:pPr>
            <a:r>
              <a:rPr lang="en-US" dirty="0" smtClean="0"/>
              <a:t>Update code to support both, commit changes, and then upgrade schema</a:t>
            </a:r>
          </a:p>
          <a:p>
            <a:pPr>
              <a:spcBef>
                <a:spcPts val="600"/>
              </a:spcBef>
            </a:pPr>
            <a:r>
              <a:rPr lang="en-US" dirty="0" smtClean="0"/>
              <a:t>Incrementally release with user experience (UX) changes?</a:t>
            </a:r>
          </a:p>
          <a:p>
            <a:pPr lvl="1"/>
            <a:r>
              <a:rPr lang="en-US" dirty="0" smtClean="0"/>
              <a:t>Separate UX from infrastructure</a:t>
            </a:r>
          </a:p>
          <a:p>
            <a:pPr lvl="1"/>
            <a:r>
              <a:rPr lang="en-US" dirty="0" smtClean="0"/>
              <a:t>Ensure old UX works with new infrastructure</a:t>
            </a:r>
          </a:p>
          <a:p>
            <a:pPr lvl="1"/>
            <a:r>
              <a:rPr lang="en-US" dirty="0" smtClean="0"/>
              <a:t>Deploy infrastructure incrementally</a:t>
            </a:r>
          </a:p>
          <a:p>
            <a:pPr lvl="1"/>
            <a:r>
              <a:rPr lang="en-US" dirty="0" smtClean="0"/>
              <a:t>On success, bring a small beta population onto new UX</a:t>
            </a:r>
          </a:p>
          <a:p>
            <a:pPr lvl="1"/>
            <a:r>
              <a:rPr lang="en-US" dirty="0" smtClean="0"/>
              <a:t>On continued success, announce new UX and set a date to roll out</a:t>
            </a:r>
          </a:p>
          <a:p>
            <a:pPr>
              <a:spcBef>
                <a:spcPts val="600"/>
              </a:spcBef>
            </a:pPr>
            <a:r>
              <a:rPr lang="en-US" dirty="0" smtClean="0"/>
              <a:t>Client-side code?</a:t>
            </a:r>
          </a:p>
          <a:p>
            <a:pPr lvl="1"/>
            <a:r>
              <a:rPr lang="en-US" dirty="0" smtClean="0"/>
              <a:t>Ensure old and new clients can both run against new infrastructure</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71488" y="219750"/>
            <a:ext cx="8408987" cy="1143000"/>
          </a:xfrm>
        </p:spPr>
        <p:txBody>
          <a:bodyPr/>
          <a:lstStyle/>
          <a:p>
            <a:r>
              <a:rPr lang="en-US" dirty="0" smtClean="0"/>
              <a:t>Graceful degradation &amp; admission control</a:t>
            </a:r>
            <a:endParaRPr lang="en-US" dirty="0"/>
          </a:p>
        </p:txBody>
      </p:sp>
      <p:sp>
        <p:nvSpPr>
          <p:cNvPr id="2" name="Content Placeholder 1"/>
          <p:cNvSpPr>
            <a:spLocks noGrp="1"/>
          </p:cNvSpPr>
          <p:nvPr>
            <p:ph idx="1"/>
          </p:nvPr>
        </p:nvSpPr>
        <p:spPr>
          <a:xfrm>
            <a:off x="471488" y="1716088"/>
            <a:ext cx="8408987" cy="4389437"/>
          </a:xfrm>
        </p:spPr>
        <p:txBody>
          <a:bodyPr/>
          <a:lstStyle/>
          <a:p>
            <a:pPr>
              <a:spcBef>
                <a:spcPts val="600"/>
              </a:spcBef>
            </a:pPr>
            <a:r>
              <a:rPr lang="en-US" dirty="0" smtClean="0"/>
              <a:t>No amount of "head room" is sufficient</a:t>
            </a:r>
          </a:p>
          <a:p>
            <a:pPr lvl="1"/>
            <a:r>
              <a:rPr lang="en-US" dirty="0" smtClean="0"/>
              <a:t>Even at 25% to 50% hardware utilization, spikes will exceed 100%</a:t>
            </a:r>
          </a:p>
          <a:p>
            <a:pPr>
              <a:spcBef>
                <a:spcPts val="600"/>
              </a:spcBef>
            </a:pPr>
            <a:r>
              <a:rPr lang="en-US" dirty="0" smtClean="0"/>
              <a:t>Prevent overload through admission control</a:t>
            </a:r>
          </a:p>
          <a:p>
            <a:pPr>
              <a:spcBef>
                <a:spcPts val="600"/>
              </a:spcBef>
            </a:pPr>
            <a:r>
              <a:rPr lang="en-US" dirty="0" smtClean="0"/>
              <a:t>Graceful degradation prior to admission control</a:t>
            </a:r>
          </a:p>
          <a:p>
            <a:pPr lvl="1"/>
            <a:r>
              <a:rPr lang="en-US" dirty="0" smtClean="0"/>
              <a:t>Find less resource-intensive modes to provide degraded services</a:t>
            </a:r>
          </a:p>
          <a:p>
            <a:pPr>
              <a:spcBef>
                <a:spcPts val="600"/>
              </a:spcBef>
            </a:pPr>
            <a:r>
              <a:rPr lang="en-US" dirty="0" smtClean="0"/>
              <a:t>Related concept: Metered rate-of-service admission</a:t>
            </a:r>
          </a:p>
          <a:p>
            <a:pPr lvl="1"/>
            <a:r>
              <a:rPr lang="en-US" dirty="0" smtClean="0"/>
              <a:t>Service login typically more expensive than steady state</a:t>
            </a:r>
          </a:p>
          <a:p>
            <a:pPr lvl="1"/>
            <a:r>
              <a:rPr lang="en-US" dirty="0" smtClean="0"/>
              <a:t>Allow a single or small number of users in when restarting a service after failure</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1_MSTE_NewTemplate">
  <a:themeElements>
    <a:clrScheme name="Custom 3">
      <a:dk1>
        <a:srgbClr val="000000"/>
      </a:dk1>
      <a:lt1>
        <a:srgbClr val="F8F8F8"/>
      </a:lt1>
      <a:dk2>
        <a:srgbClr val="004C99"/>
      </a:dk2>
      <a:lt2>
        <a:srgbClr val="FF9933"/>
      </a:lt2>
      <a:accent1>
        <a:srgbClr val="FFEE99"/>
      </a:accent1>
      <a:accent2>
        <a:srgbClr val="44BB22"/>
      </a:accent2>
      <a:accent3>
        <a:srgbClr val="ADABC3"/>
      </a:accent3>
      <a:accent4>
        <a:srgbClr val="D4D4D4"/>
      </a:accent4>
      <a:accent5>
        <a:srgbClr val="FFF5CA"/>
      </a:accent5>
      <a:accent6>
        <a:srgbClr val="3DA91E"/>
      </a:accent6>
      <a:hlink>
        <a:srgbClr val="3399FF"/>
      </a:hlink>
      <a:folHlink>
        <a:srgbClr val="CC9900"/>
      </a:folHlink>
    </a:clrScheme>
    <a:fontScheme name="1_MSTE-NewTemplate">
      <a:majorFont>
        <a:latin typeface="Segoe Semibold"/>
        <a:ea typeface=""/>
        <a:cs typeface=""/>
      </a:majorFont>
      <a:minorFont>
        <a:latin typeface="Sego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66CC"/>
        </a:solidFill>
        <a:ln w="12700" cap="flat" cmpd="sng" algn="ctr">
          <a:solidFill>
            <a:schemeClr val="tx2"/>
          </a:solidFill>
          <a:prstDash val="solid"/>
          <a:round/>
          <a:headEnd type="oval" w="sm" len="sm"/>
          <a:tailEnd type="oval" w="sm" len="sm"/>
        </a:ln>
        <a:effectLst/>
      </a:spPr>
      <a:bodyPr vert="horz" wrap="square" lIns="0" tIns="0" rIns="0" bIns="0" numCol="1" anchor="ctr" anchorCtr="0" compatLnSpc="1">
        <a:prstTxWarp prst="textNoShape">
          <a:avLst/>
        </a:prstTxWarp>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Segoe" pitchFamily="34" charset="0"/>
          </a:defRPr>
        </a:defPPr>
      </a:lstStyle>
    </a:spDef>
    <a:lnDef>
      <a:spPr bwMode="auto">
        <a:xfrm>
          <a:off x="0" y="0"/>
          <a:ext cx="1" cy="1"/>
        </a:xfrm>
        <a:custGeom>
          <a:avLst/>
          <a:gdLst/>
          <a:ahLst/>
          <a:cxnLst/>
          <a:rect l="0" t="0" r="0" b="0"/>
          <a:pathLst/>
        </a:custGeom>
        <a:solidFill>
          <a:srgbClr val="0066CC"/>
        </a:solidFill>
        <a:ln w="12700" cap="flat" cmpd="sng" algn="ctr">
          <a:solidFill>
            <a:schemeClr val="tx2"/>
          </a:solidFill>
          <a:prstDash val="solid"/>
          <a:round/>
          <a:headEnd type="oval" w="sm" len="sm"/>
          <a:tailEnd type="oval" w="sm" len="sm"/>
        </a:ln>
        <a:effectLst/>
      </a:spPr>
      <a:bodyPr vert="horz" wrap="square" lIns="0" tIns="0" rIns="0" bIns="0" numCol="1" anchor="ctr" anchorCtr="0" compatLnSpc="1">
        <a:prstTxWarp prst="textNoShape">
          <a:avLst/>
        </a:prstTxWarp>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Segoe" pitchFamily="34" charset="0"/>
          </a:defRPr>
        </a:defPPr>
      </a:lstStyle>
    </a:lnDef>
  </a:objectDefaults>
  <a:extraClrSchemeLst>
    <a:extraClrScheme>
      <a:clrScheme name="1_MSTE-NewTemplate 1">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MSTE-NewTemplate 2">
        <a:dk1>
          <a:srgbClr val="000000"/>
        </a:dk1>
        <a:lt1>
          <a:srgbClr val="F8F8F8"/>
        </a:lt1>
        <a:dk2>
          <a:srgbClr val="332288"/>
        </a:dk2>
        <a:lt2>
          <a:srgbClr val="CC66FF"/>
        </a:lt2>
        <a:accent1>
          <a:srgbClr val="FFEE99"/>
        </a:accent1>
        <a:accent2>
          <a:srgbClr val="44BB22"/>
        </a:accent2>
        <a:accent3>
          <a:srgbClr val="ADABC3"/>
        </a:accent3>
        <a:accent4>
          <a:srgbClr val="D4D4D4"/>
        </a:accent4>
        <a:accent5>
          <a:srgbClr val="FFF5CA"/>
        </a:accent5>
        <a:accent6>
          <a:srgbClr val="3DA91E"/>
        </a:accent6>
        <a:hlink>
          <a:srgbClr val="3399FF"/>
        </a:hlink>
        <a:folHlink>
          <a:srgbClr val="FFCC00"/>
        </a:folHlink>
      </a:clrScheme>
      <a:clrMap bg1="dk2" tx1="lt1" bg2="dk1" tx2="lt2" accent1="accent1" accent2="accent2" accent3="accent3" accent4="accent4" accent5="accent5" accent6="accent6" hlink="hlink" folHlink="folHlink"/>
    </a:extraClrScheme>
    <a:extraClrScheme>
      <a:clrScheme name="1_MSTE-NewTemplate 3">
        <a:dk1>
          <a:srgbClr val="000000"/>
        </a:dk1>
        <a:lt1>
          <a:srgbClr val="F8F8F8"/>
        </a:lt1>
        <a:dk2>
          <a:srgbClr val="332288"/>
        </a:dk2>
        <a:lt2>
          <a:srgbClr val="CC66FF"/>
        </a:lt2>
        <a:accent1>
          <a:srgbClr val="FFEE99"/>
        </a:accent1>
        <a:accent2>
          <a:srgbClr val="44BB22"/>
        </a:accent2>
        <a:accent3>
          <a:srgbClr val="ADABC3"/>
        </a:accent3>
        <a:accent4>
          <a:srgbClr val="D4D4D4"/>
        </a:accent4>
        <a:accent5>
          <a:srgbClr val="FFF5CA"/>
        </a:accent5>
        <a:accent6>
          <a:srgbClr val="3DA91E"/>
        </a:accent6>
        <a:hlink>
          <a:srgbClr val="3399FF"/>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72148</TotalTime>
  <Words>638</Words>
  <Application>Microsoft PowerPoint</Application>
  <PresentationFormat>On-screen Show (4:3)</PresentationFormat>
  <Paragraphs>133</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1_MSTE_NewTemplate</vt:lpstr>
      <vt:lpstr>Designing and Deploying Internet-Scale Services</vt:lpstr>
      <vt:lpstr>Agenda</vt:lpstr>
      <vt:lpstr>Motivation</vt:lpstr>
      <vt:lpstr>What does operations do?</vt:lpstr>
      <vt:lpstr>ROC design pattern</vt:lpstr>
      <vt:lpstr>Overall application design</vt:lpstr>
      <vt:lpstr>Design for auto-mgmt &amp; provisioning</vt:lpstr>
      <vt:lpstr>Design for incremental release</vt:lpstr>
      <vt:lpstr>Graceful degradation &amp; admission control</vt:lpstr>
      <vt:lpstr>Summary</vt:lpstr>
      <vt:lpstr>More Information</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Excellence Presentation Template</dc:title>
  <dc:subject>Classroom, Seminar, Talk</dc:subject>
  <dc:creator>EE Communications</dc:creator>
  <cp:keywords>EE template slides presentation standard powerpoint talk seminar best practice</cp:keywords>
  <dc:description>Standard EE slide template.  To be used by EE staff (any presentation) and instructors (Talks).  Many best practices, tips and recommendations for creating a quality slide show.  *Note* There is a separate template for course development.</dc:description>
  <cp:lastModifiedBy>James Hamilton</cp:lastModifiedBy>
  <cp:revision>1115</cp:revision>
  <cp:lastPrinted>1999-04-26T21:20:48Z</cp:lastPrinted>
  <dcterms:created xsi:type="dcterms:W3CDTF">2001-11-08T18:49:15Z</dcterms:created>
  <dcterms:modified xsi:type="dcterms:W3CDTF">2007-11-14T02:10:28Z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ation">
    <vt:lpwstr>Template</vt:lpwstr>
  </property>
  <property fmtid="{D5CDD505-2E9C-101B-9397-08002B2CF9AE}" pid="3" name="_NewReviewCycle">
    <vt:lpwstr/>
  </property>
</Properties>
</file>